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7" r:id="rId2"/>
    <p:sldId id="452" r:id="rId3"/>
    <p:sldId id="456" r:id="rId4"/>
    <p:sldId id="457" r:id="rId5"/>
    <p:sldId id="458" r:id="rId6"/>
    <p:sldId id="459" r:id="rId7"/>
    <p:sldId id="460" r:id="rId8"/>
    <p:sldId id="461" r:id="rId9"/>
    <p:sldId id="478" r:id="rId10"/>
    <p:sldId id="464" r:id="rId11"/>
    <p:sldId id="466" r:id="rId12"/>
    <p:sldId id="468" r:id="rId13"/>
    <p:sldId id="469" r:id="rId14"/>
    <p:sldId id="470" r:id="rId15"/>
    <p:sldId id="471" r:id="rId16"/>
    <p:sldId id="472" r:id="rId17"/>
    <p:sldId id="473" r:id="rId18"/>
    <p:sldId id="474" r:id="rId19"/>
    <p:sldId id="475" r:id="rId20"/>
    <p:sldId id="536" r:id="rId21"/>
    <p:sldId id="537" r:id="rId22"/>
    <p:sldId id="476" r:id="rId23"/>
    <p:sldId id="477" r:id="rId24"/>
    <p:sldId id="497" r:id="rId25"/>
    <p:sldId id="480" r:id="rId26"/>
    <p:sldId id="481" r:id="rId27"/>
    <p:sldId id="482" r:id="rId28"/>
    <p:sldId id="484" r:id="rId29"/>
    <p:sldId id="485" r:id="rId30"/>
    <p:sldId id="486" r:id="rId31"/>
    <p:sldId id="487" r:id="rId32"/>
    <p:sldId id="491" r:id="rId33"/>
    <p:sldId id="493" r:id="rId34"/>
    <p:sldId id="495" r:id="rId35"/>
    <p:sldId id="496" r:id="rId36"/>
    <p:sldId id="498" r:id="rId37"/>
    <p:sldId id="499" r:id="rId38"/>
    <p:sldId id="501" r:id="rId39"/>
    <p:sldId id="500" r:id="rId40"/>
    <p:sldId id="502" r:id="rId41"/>
    <p:sldId id="503" r:id="rId42"/>
    <p:sldId id="539" r:id="rId43"/>
    <p:sldId id="540" r:id="rId44"/>
    <p:sldId id="541" r:id="rId45"/>
    <p:sldId id="509" r:id="rId46"/>
    <p:sldId id="510" r:id="rId47"/>
    <p:sldId id="511" r:id="rId48"/>
    <p:sldId id="512" r:id="rId49"/>
    <p:sldId id="513" r:id="rId50"/>
    <p:sldId id="542" r:id="rId51"/>
    <p:sldId id="543" r:id="rId52"/>
    <p:sldId id="54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3C4"/>
    <a:srgbClr val="B930A0"/>
    <a:srgbClr val="54A218"/>
    <a:srgbClr val="00A39A"/>
    <a:srgbClr val="70306F"/>
    <a:srgbClr val="FF9799"/>
    <a:srgbClr val="F89290"/>
    <a:srgbClr val="F6A5A7"/>
    <a:srgbClr val="FFD570"/>
    <a:srgbClr val="FFC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9"/>
    <p:restoredTop sz="94643"/>
  </p:normalViewPr>
  <p:slideViewPr>
    <p:cSldViewPr snapToGrid="0" snapToObjects="1">
      <p:cViewPr varScale="1">
        <p:scale>
          <a:sx n="63" d="100"/>
          <a:sy n="63" d="100"/>
        </p:scale>
        <p:origin x="780"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5B5D75-2D93-A747-8DB5-37CF9BFEED59}" type="datetimeFigureOut">
              <a:rPr lang="en-US" smtClean="0"/>
              <a:t>9/28/2023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28EA78-CF71-B440-90D2-A12E0253D04B}" type="slidenum">
              <a:rPr lang="en-US" smtClean="0"/>
              <a:t>‹#›</a:t>
            </a:fld>
            <a:endParaRPr lang="en-US"/>
          </a:p>
        </p:txBody>
      </p:sp>
    </p:spTree>
    <p:extLst>
      <p:ext uri="{BB962C8B-B14F-4D97-AF65-F5344CB8AC3E}">
        <p14:creationId xmlns:p14="http://schemas.microsoft.com/office/powerpoint/2010/main" val="1656162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 exists independently from our wanting to do science with it</a:t>
            </a:r>
          </a:p>
        </p:txBody>
      </p:sp>
      <p:sp>
        <p:nvSpPr>
          <p:cNvPr id="4" name="Slide Number Placeholder 3"/>
          <p:cNvSpPr>
            <a:spLocks noGrp="1"/>
          </p:cNvSpPr>
          <p:nvPr>
            <p:ph type="sldNum" sz="quarter" idx="5"/>
          </p:nvPr>
        </p:nvSpPr>
        <p:spPr/>
        <p:txBody>
          <a:bodyPr/>
          <a:lstStyle/>
          <a:p>
            <a:fld id="{87371AF9-BBC8-D045-B571-D125776D9767}" type="slidenum">
              <a:rPr lang="en-US" smtClean="0"/>
              <a:t>2</a:t>
            </a:fld>
            <a:endParaRPr lang="en-US"/>
          </a:p>
        </p:txBody>
      </p:sp>
    </p:spTree>
    <p:extLst>
      <p:ext uri="{BB962C8B-B14F-4D97-AF65-F5344CB8AC3E}">
        <p14:creationId xmlns:p14="http://schemas.microsoft.com/office/powerpoint/2010/main" val="1496317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the scientific process. You learn more, you adapt.</a:t>
            </a:r>
          </a:p>
        </p:txBody>
      </p:sp>
      <p:sp>
        <p:nvSpPr>
          <p:cNvPr id="4" name="Slide Number Placeholder 3"/>
          <p:cNvSpPr>
            <a:spLocks noGrp="1"/>
          </p:cNvSpPr>
          <p:nvPr>
            <p:ph type="sldNum" sz="quarter" idx="5"/>
          </p:nvPr>
        </p:nvSpPr>
        <p:spPr/>
        <p:txBody>
          <a:bodyPr/>
          <a:lstStyle/>
          <a:p>
            <a:fld id="{87371AF9-BBC8-D045-B571-D125776D9767}" type="slidenum">
              <a:rPr lang="en-US" smtClean="0"/>
              <a:t>11</a:t>
            </a:fld>
            <a:endParaRPr lang="en-US"/>
          </a:p>
        </p:txBody>
      </p:sp>
    </p:spTree>
    <p:extLst>
      <p:ext uri="{BB962C8B-B14F-4D97-AF65-F5344CB8AC3E}">
        <p14:creationId xmlns:p14="http://schemas.microsoft.com/office/powerpoint/2010/main" val="917546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12</a:t>
            </a:fld>
            <a:endParaRPr lang="en-US"/>
          </a:p>
        </p:txBody>
      </p:sp>
    </p:spTree>
    <p:extLst>
      <p:ext uri="{BB962C8B-B14F-4D97-AF65-F5344CB8AC3E}">
        <p14:creationId xmlns:p14="http://schemas.microsoft.com/office/powerpoint/2010/main" val="1131797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13</a:t>
            </a:fld>
            <a:endParaRPr lang="en-US"/>
          </a:p>
        </p:txBody>
      </p:sp>
    </p:spTree>
    <p:extLst>
      <p:ext uri="{BB962C8B-B14F-4D97-AF65-F5344CB8AC3E}">
        <p14:creationId xmlns:p14="http://schemas.microsoft.com/office/powerpoint/2010/main" val="3744448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a:t>
            </a:fld>
            <a:endParaRPr lang="en-US"/>
          </a:p>
        </p:txBody>
      </p:sp>
    </p:spTree>
    <p:extLst>
      <p:ext uri="{BB962C8B-B14F-4D97-AF65-F5344CB8AC3E}">
        <p14:creationId xmlns:p14="http://schemas.microsoft.com/office/powerpoint/2010/main" val="2437470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15</a:t>
            </a:fld>
            <a:endParaRPr lang="en-US"/>
          </a:p>
        </p:txBody>
      </p:sp>
    </p:spTree>
    <p:extLst>
      <p:ext uri="{BB962C8B-B14F-4D97-AF65-F5344CB8AC3E}">
        <p14:creationId xmlns:p14="http://schemas.microsoft.com/office/powerpoint/2010/main" val="3818810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16</a:t>
            </a:fld>
            <a:endParaRPr lang="en-US"/>
          </a:p>
        </p:txBody>
      </p:sp>
    </p:spTree>
    <p:extLst>
      <p:ext uri="{BB962C8B-B14F-4D97-AF65-F5344CB8AC3E}">
        <p14:creationId xmlns:p14="http://schemas.microsoft.com/office/powerpoint/2010/main" val="1668688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17</a:t>
            </a:fld>
            <a:endParaRPr lang="en-US"/>
          </a:p>
        </p:txBody>
      </p:sp>
    </p:spTree>
    <p:extLst>
      <p:ext uri="{BB962C8B-B14F-4D97-AF65-F5344CB8AC3E}">
        <p14:creationId xmlns:p14="http://schemas.microsoft.com/office/powerpoint/2010/main" val="3272386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18</a:t>
            </a:fld>
            <a:endParaRPr lang="en-US"/>
          </a:p>
        </p:txBody>
      </p:sp>
    </p:spTree>
    <p:extLst>
      <p:ext uri="{BB962C8B-B14F-4D97-AF65-F5344CB8AC3E}">
        <p14:creationId xmlns:p14="http://schemas.microsoft.com/office/powerpoint/2010/main" val="2785667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19</a:t>
            </a:fld>
            <a:endParaRPr lang="en-US"/>
          </a:p>
        </p:txBody>
      </p:sp>
    </p:spTree>
    <p:extLst>
      <p:ext uri="{BB962C8B-B14F-4D97-AF65-F5344CB8AC3E}">
        <p14:creationId xmlns:p14="http://schemas.microsoft.com/office/powerpoint/2010/main" val="1475567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20</a:t>
            </a:fld>
            <a:endParaRPr lang="en-US"/>
          </a:p>
        </p:txBody>
      </p:sp>
    </p:spTree>
    <p:extLst>
      <p:ext uri="{BB962C8B-B14F-4D97-AF65-F5344CB8AC3E}">
        <p14:creationId xmlns:p14="http://schemas.microsoft.com/office/powerpoint/2010/main" val="29938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a:t>
            </a:fld>
            <a:endParaRPr lang="en-US"/>
          </a:p>
        </p:txBody>
      </p:sp>
    </p:spTree>
    <p:extLst>
      <p:ext uri="{BB962C8B-B14F-4D97-AF65-F5344CB8AC3E}">
        <p14:creationId xmlns:p14="http://schemas.microsoft.com/office/powerpoint/2010/main" val="521501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21</a:t>
            </a:fld>
            <a:endParaRPr lang="en-US"/>
          </a:p>
        </p:txBody>
      </p:sp>
    </p:spTree>
    <p:extLst>
      <p:ext uri="{BB962C8B-B14F-4D97-AF65-F5344CB8AC3E}">
        <p14:creationId xmlns:p14="http://schemas.microsoft.com/office/powerpoint/2010/main" val="3595896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22</a:t>
            </a:fld>
            <a:endParaRPr lang="en-US"/>
          </a:p>
        </p:txBody>
      </p:sp>
    </p:spTree>
    <p:extLst>
      <p:ext uri="{BB962C8B-B14F-4D97-AF65-F5344CB8AC3E}">
        <p14:creationId xmlns:p14="http://schemas.microsoft.com/office/powerpoint/2010/main" val="4052382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23</a:t>
            </a:fld>
            <a:endParaRPr lang="en-US"/>
          </a:p>
        </p:txBody>
      </p:sp>
    </p:spTree>
    <p:extLst>
      <p:ext uri="{BB962C8B-B14F-4D97-AF65-F5344CB8AC3E}">
        <p14:creationId xmlns:p14="http://schemas.microsoft.com/office/powerpoint/2010/main" val="3114190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24</a:t>
            </a:fld>
            <a:endParaRPr lang="en-US"/>
          </a:p>
        </p:txBody>
      </p:sp>
    </p:spTree>
    <p:extLst>
      <p:ext uri="{BB962C8B-B14F-4D97-AF65-F5344CB8AC3E}">
        <p14:creationId xmlns:p14="http://schemas.microsoft.com/office/powerpoint/2010/main" val="1228193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25</a:t>
            </a:fld>
            <a:endParaRPr lang="en-US"/>
          </a:p>
        </p:txBody>
      </p:sp>
    </p:spTree>
    <p:extLst>
      <p:ext uri="{BB962C8B-B14F-4D97-AF65-F5344CB8AC3E}">
        <p14:creationId xmlns:p14="http://schemas.microsoft.com/office/powerpoint/2010/main" val="989694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26</a:t>
            </a:fld>
            <a:endParaRPr lang="en-US"/>
          </a:p>
        </p:txBody>
      </p:sp>
    </p:spTree>
    <p:extLst>
      <p:ext uri="{BB962C8B-B14F-4D97-AF65-F5344CB8AC3E}">
        <p14:creationId xmlns:p14="http://schemas.microsoft.com/office/powerpoint/2010/main" val="3696700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27</a:t>
            </a:fld>
            <a:endParaRPr lang="en-US"/>
          </a:p>
        </p:txBody>
      </p:sp>
    </p:spTree>
    <p:extLst>
      <p:ext uri="{BB962C8B-B14F-4D97-AF65-F5344CB8AC3E}">
        <p14:creationId xmlns:p14="http://schemas.microsoft.com/office/powerpoint/2010/main" val="2824616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28</a:t>
            </a:fld>
            <a:endParaRPr lang="en-US"/>
          </a:p>
        </p:txBody>
      </p:sp>
    </p:spTree>
    <p:extLst>
      <p:ext uri="{BB962C8B-B14F-4D97-AF65-F5344CB8AC3E}">
        <p14:creationId xmlns:p14="http://schemas.microsoft.com/office/powerpoint/2010/main" val="1966838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29</a:t>
            </a:fld>
            <a:endParaRPr lang="en-US"/>
          </a:p>
        </p:txBody>
      </p:sp>
    </p:spTree>
    <p:extLst>
      <p:ext uri="{BB962C8B-B14F-4D97-AF65-F5344CB8AC3E}">
        <p14:creationId xmlns:p14="http://schemas.microsoft.com/office/powerpoint/2010/main" val="7660964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30</a:t>
            </a:fld>
            <a:endParaRPr lang="en-US"/>
          </a:p>
        </p:txBody>
      </p:sp>
    </p:spTree>
    <p:extLst>
      <p:ext uri="{BB962C8B-B14F-4D97-AF65-F5344CB8AC3E}">
        <p14:creationId xmlns:p14="http://schemas.microsoft.com/office/powerpoint/2010/main" val="1761640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a:t>
            </a:fld>
            <a:endParaRPr lang="en-US"/>
          </a:p>
        </p:txBody>
      </p:sp>
    </p:spTree>
    <p:extLst>
      <p:ext uri="{BB962C8B-B14F-4D97-AF65-F5344CB8AC3E}">
        <p14:creationId xmlns:p14="http://schemas.microsoft.com/office/powerpoint/2010/main" val="3720301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31</a:t>
            </a:fld>
            <a:endParaRPr lang="en-US"/>
          </a:p>
        </p:txBody>
      </p:sp>
    </p:spTree>
    <p:extLst>
      <p:ext uri="{BB962C8B-B14F-4D97-AF65-F5344CB8AC3E}">
        <p14:creationId xmlns:p14="http://schemas.microsoft.com/office/powerpoint/2010/main" val="2111378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32</a:t>
            </a:fld>
            <a:endParaRPr lang="en-US"/>
          </a:p>
        </p:txBody>
      </p:sp>
    </p:spTree>
    <p:extLst>
      <p:ext uri="{BB962C8B-B14F-4D97-AF65-F5344CB8AC3E}">
        <p14:creationId xmlns:p14="http://schemas.microsoft.com/office/powerpoint/2010/main" val="714995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33</a:t>
            </a:fld>
            <a:endParaRPr lang="en-US"/>
          </a:p>
        </p:txBody>
      </p:sp>
    </p:spTree>
    <p:extLst>
      <p:ext uri="{BB962C8B-B14F-4D97-AF65-F5344CB8AC3E}">
        <p14:creationId xmlns:p14="http://schemas.microsoft.com/office/powerpoint/2010/main" val="34026299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34</a:t>
            </a:fld>
            <a:endParaRPr lang="en-US"/>
          </a:p>
        </p:txBody>
      </p:sp>
    </p:spTree>
    <p:extLst>
      <p:ext uri="{BB962C8B-B14F-4D97-AF65-F5344CB8AC3E}">
        <p14:creationId xmlns:p14="http://schemas.microsoft.com/office/powerpoint/2010/main" val="3447871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35</a:t>
            </a:fld>
            <a:endParaRPr lang="en-US"/>
          </a:p>
        </p:txBody>
      </p:sp>
    </p:spTree>
    <p:extLst>
      <p:ext uri="{BB962C8B-B14F-4D97-AF65-F5344CB8AC3E}">
        <p14:creationId xmlns:p14="http://schemas.microsoft.com/office/powerpoint/2010/main" val="2497217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36</a:t>
            </a:fld>
            <a:endParaRPr lang="en-US"/>
          </a:p>
        </p:txBody>
      </p:sp>
    </p:spTree>
    <p:extLst>
      <p:ext uri="{BB962C8B-B14F-4D97-AF65-F5344CB8AC3E}">
        <p14:creationId xmlns:p14="http://schemas.microsoft.com/office/powerpoint/2010/main" val="34748966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37</a:t>
            </a:fld>
            <a:endParaRPr lang="en-US"/>
          </a:p>
        </p:txBody>
      </p:sp>
    </p:spTree>
    <p:extLst>
      <p:ext uri="{BB962C8B-B14F-4D97-AF65-F5344CB8AC3E}">
        <p14:creationId xmlns:p14="http://schemas.microsoft.com/office/powerpoint/2010/main" val="2748590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38</a:t>
            </a:fld>
            <a:endParaRPr lang="en-US"/>
          </a:p>
        </p:txBody>
      </p:sp>
    </p:spTree>
    <p:extLst>
      <p:ext uri="{BB962C8B-B14F-4D97-AF65-F5344CB8AC3E}">
        <p14:creationId xmlns:p14="http://schemas.microsoft.com/office/powerpoint/2010/main" val="37433632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39</a:t>
            </a:fld>
            <a:endParaRPr lang="en-US"/>
          </a:p>
        </p:txBody>
      </p:sp>
    </p:spTree>
    <p:extLst>
      <p:ext uri="{BB962C8B-B14F-4D97-AF65-F5344CB8AC3E}">
        <p14:creationId xmlns:p14="http://schemas.microsoft.com/office/powerpoint/2010/main" val="64035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40</a:t>
            </a:fld>
            <a:endParaRPr lang="en-US"/>
          </a:p>
        </p:txBody>
      </p:sp>
    </p:spTree>
    <p:extLst>
      <p:ext uri="{BB962C8B-B14F-4D97-AF65-F5344CB8AC3E}">
        <p14:creationId xmlns:p14="http://schemas.microsoft.com/office/powerpoint/2010/main" val="3862814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a:t>
            </a:fld>
            <a:endParaRPr lang="en-US"/>
          </a:p>
        </p:txBody>
      </p:sp>
    </p:spTree>
    <p:extLst>
      <p:ext uri="{BB962C8B-B14F-4D97-AF65-F5344CB8AC3E}">
        <p14:creationId xmlns:p14="http://schemas.microsoft.com/office/powerpoint/2010/main" val="475828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41</a:t>
            </a:fld>
            <a:endParaRPr lang="en-US"/>
          </a:p>
        </p:txBody>
      </p:sp>
    </p:spTree>
    <p:extLst>
      <p:ext uri="{BB962C8B-B14F-4D97-AF65-F5344CB8AC3E}">
        <p14:creationId xmlns:p14="http://schemas.microsoft.com/office/powerpoint/2010/main" val="36111523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42</a:t>
            </a:fld>
            <a:endParaRPr lang="en-US"/>
          </a:p>
        </p:txBody>
      </p:sp>
    </p:spTree>
    <p:extLst>
      <p:ext uri="{BB962C8B-B14F-4D97-AF65-F5344CB8AC3E}">
        <p14:creationId xmlns:p14="http://schemas.microsoft.com/office/powerpoint/2010/main" val="17204552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5793231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45</a:t>
            </a:fld>
            <a:endParaRPr lang="en-US"/>
          </a:p>
        </p:txBody>
      </p:sp>
    </p:spTree>
    <p:extLst>
      <p:ext uri="{BB962C8B-B14F-4D97-AF65-F5344CB8AC3E}">
        <p14:creationId xmlns:p14="http://schemas.microsoft.com/office/powerpoint/2010/main" val="20741681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46</a:t>
            </a:fld>
            <a:endParaRPr lang="en-US"/>
          </a:p>
        </p:txBody>
      </p:sp>
    </p:spTree>
    <p:extLst>
      <p:ext uri="{BB962C8B-B14F-4D97-AF65-F5344CB8AC3E}">
        <p14:creationId xmlns:p14="http://schemas.microsoft.com/office/powerpoint/2010/main" val="26200431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47</a:t>
            </a:fld>
            <a:endParaRPr lang="en-US"/>
          </a:p>
        </p:txBody>
      </p:sp>
    </p:spTree>
    <p:extLst>
      <p:ext uri="{BB962C8B-B14F-4D97-AF65-F5344CB8AC3E}">
        <p14:creationId xmlns:p14="http://schemas.microsoft.com/office/powerpoint/2010/main" val="15145106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48</a:t>
            </a:fld>
            <a:endParaRPr lang="en-US"/>
          </a:p>
        </p:txBody>
      </p:sp>
    </p:spTree>
    <p:extLst>
      <p:ext uri="{BB962C8B-B14F-4D97-AF65-F5344CB8AC3E}">
        <p14:creationId xmlns:p14="http://schemas.microsoft.com/office/powerpoint/2010/main" val="20741298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49</a:t>
            </a:fld>
            <a:endParaRPr lang="en-US"/>
          </a:p>
        </p:txBody>
      </p:sp>
    </p:spTree>
    <p:extLst>
      <p:ext uri="{BB962C8B-B14F-4D97-AF65-F5344CB8AC3E}">
        <p14:creationId xmlns:p14="http://schemas.microsoft.com/office/powerpoint/2010/main" val="4042772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a:t>
            </a:fld>
            <a:endParaRPr lang="en-US"/>
          </a:p>
        </p:txBody>
      </p:sp>
    </p:spTree>
    <p:extLst>
      <p:ext uri="{BB962C8B-B14F-4D97-AF65-F5344CB8AC3E}">
        <p14:creationId xmlns:p14="http://schemas.microsoft.com/office/powerpoint/2010/main" val="1810040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a:t>
            </a:fld>
            <a:endParaRPr lang="en-US"/>
          </a:p>
        </p:txBody>
      </p:sp>
    </p:spTree>
    <p:extLst>
      <p:ext uri="{BB962C8B-B14F-4D97-AF65-F5344CB8AC3E}">
        <p14:creationId xmlns:p14="http://schemas.microsoft.com/office/powerpoint/2010/main" val="2720701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a:t>
            </a:fld>
            <a:endParaRPr lang="en-US"/>
          </a:p>
        </p:txBody>
      </p:sp>
    </p:spTree>
    <p:extLst>
      <p:ext uri="{BB962C8B-B14F-4D97-AF65-F5344CB8AC3E}">
        <p14:creationId xmlns:p14="http://schemas.microsoft.com/office/powerpoint/2010/main" val="3673199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a:t>
            </a:fld>
            <a:endParaRPr lang="en-US"/>
          </a:p>
        </p:txBody>
      </p:sp>
    </p:spTree>
    <p:extLst>
      <p:ext uri="{BB962C8B-B14F-4D97-AF65-F5344CB8AC3E}">
        <p14:creationId xmlns:p14="http://schemas.microsoft.com/office/powerpoint/2010/main" val="301611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a:t>
            </a:fld>
            <a:endParaRPr lang="en-US"/>
          </a:p>
        </p:txBody>
      </p:sp>
    </p:spTree>
    <p:extLst>
      <p:ext uri="{BB962C8B-B14F-4D97-AF65-F5344CB8AC3E}">
        <p14:creationId xmlns:p14="http://schemas.microsoft.com/office/powerpoint/2010/main" val="27868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590A91-D687-854A-8853-26DEC929B3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B088AB49-7F3F-8A44-8B6C-28FDC46EC1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C867FB7A-9A86-E241-8A7E-D20EDFCEB966}"/>
              </a:ext>
            </a:extLst>
          </p:cNvPr>
          <p:cNvSpPr>
            <a:spLocks noGrp="1"/>
          </p:cNvSpPr>
          <p:nvPr>
            <p:ph type="dt" sz="half" idx="10"/>
          </p:nvPr>
        </p:nvSpPr>
        <p:spPr/>
        <p:txBody>
          <a:bodyPr/>
          <a:lstStyle/>
          <a:p>
            <a:fld id="{BBE82975-11C8-C442-98A0-47A312083D41}" type="datetimeFigureOut">
              <a:rPr lang="en-US" smtClean="0"/>
              <a:t>9/28/2023</a:t>
            </a:fld>
            <a:endParaRPr lang="en-US"/>
          </a:p>
        </p:txBody>
      </p:sp>
      <p:sp>
        <p:nvSpPr>
          <p:cNvPr id="5" name="Footer Placeholder 4">
            <a:extLst>
              <a:ext uri="{FF2B5EF4-FFF2-40B4-BE49-F238E27FC236}">
                <a16:creationId xmlns="" xmlns:a16="http://schemas.microsoft.com/office/drawing/2014/main" id="{B4E54847-8029-0F4D-AD47-C8AB6D491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AC8140B-DBDC-814B-A43B-00CEA44ABA4E}"/>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1044008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EEBF1E-21CB-F849-A7B4-B2D2C19F63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AB4E82E4-B780-3444-8B55-592409714E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7CECB14-9723-8747-A1C7-57736371FC53}"/>
              </a:ext>
            </a:extLst>
          </p:cNvPr>
          <p:cNvSpPr>
            <a:spLocks noGrp="1"/>
          </p:cNvSpPr>
          <p:nvPr>
            <p:ph type="dt" sz="half" idx="10"/>
          </p:nvPr>
        </p:nvSpPr>
        <p:spPr/>
        <p:txBody>
          <a:bodyPr/>
          <a:lstStyle/>
          <a:p>
            <a:fld id="{BBE82975-11C8-C442-98A0-47A312083D41}" type="datetimeFigureOut">
              <a:rPr lang="en-US" smtClean="0"/>
              <a:t>9/28/2023</a:t>
            </a:fld>
            <a:endParaRPr lang="en-US"/>
          </a:p>
        </p:txBody>
      </p:sp>
      <p:sp>
        <p:nvSpPr>
          <p:cNvPr id="5" name="Footer Placeholder 4">
            <a:extLst>
              <a:ext uri="{FF2B5EF4-FFF2-40B4-BE49-F238E27FC236}">
                <a16:creationId xmlns="" xmlns:a16="http://schemas.microsoft.com/office/drawing/2014/main" id="{FAB55DA8-4D17-9C42-B462-440FE0732A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9B3E2ED-599B-2549-BB40-244468F4129F}"/>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3624748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1C787C8-678B-E44D-B8A8-15D82AAFA2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F15F3DB0-4600-AF4E-8495-363AD1D819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66DD8D5-FEBE-F644-9A9C-35CE65F9A036}"/>
              </a:ext>
            </a:extLst>
          </p:cNvPr>
          <p:cNvSpPr>
            <a:spLocks noGrp="1"/>
          </p:cNvSpPr>
          <p:nvPr>
            <p:ph type="dt" sz="half" idx="10"/>
          </p:nvPr>
        </p:nvSpPr>
        <p:spPr/>
        <p:txBody>
          <a:bodyPr/>
          <a:lstStyle/>
          <a:p>
            <a:fld id="{BBE82975-11C8-C442-98A0-47A312083D41}" type="datetimeFigureOut">
              <a:rPr lang="en-US" smtClean="0"/>
              <a:t>9/28/2023</a:t>
            </a:fld>
            <a:endParaRPr lang="en-US"/>
          </a:p>
        </p:txBody>
      </p:sp>
      <p:sp>
        <p:nvSpPr>
          <p:cNvPr id="5" name="Footer Placeholder 4">
            <a:extLst>
              <a:ext uri="{FF2B5EF4-FFF2-40B4-BE49-F238E27FC236}">
                <a16:creationId xmlns="" xmlns:a16="http://schemas.microsoft.com/office/drawing/2014/main" id="{8E70A28A-45B0-2646-A4EC-CD14B2D8CD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F5C5CBF-1F16-1743-AF99-40CBA9556DA3}"/>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806845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EF38D9-8723-6F42-9A95-5C76AE3563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D20A4E93-8D0B-3D4D-A120-883E9BE2AEE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07B29D0-028F-E44F-9A5F-1537CD37F23E}"/>
              </a:ext>
            </a:extLst>
          </p:cNvPr>
          <p:cNvSpPr>
            <a:spLocks noGrp="1"/>
          </p:cNvSpPr>
          <p:nvPr>
            <p:ph type="dt" sz="half" idx="10"/>
          </p:nvPr>
        </p:nvSpPr>
        <p:spPr/>
        <p:txBody>
          <a:bodyPr/>
          <a:lstStyle/>
          <a:p>
            <a:fld id="{BBE82975-11C8-C442-98A0-47A312083D41}" type="datetimeFigureOut">
              <a:rPr lang="en-US" smtClean="0"/>
              <a:t>9/28/2023</a:t>
            </a:fld>
            <a:endParaRPr lang="en-US"/>
          </a:p>
        </p:txBody>
      </p:sp>
      <p:sp>
        <p:nvSpPr>
          <p:cNvPr id="5" name="Footer Placeholder 4">
            <a:extLst>
              <a:ext uri="{FF2B5EF4-FFF2-40B4-BE49-F238E27FC236}">
                <a16:creationId xmlns="" xmlns:a16="http://schemas.microsoft.com/office/drawing/2014/main" id="{7523FDF4-32F9-3E4F-859E-206618F842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60D901F-416B-CE48-BB5A-DE342AA94EBB}"/>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3127569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726E57-63BB-524D-BB4E-0BCA775E82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2EA617E-54A7-EB4E-929C-43E06807CE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AD9F14C5-FAF8-4249-B764-C6D1AA1DE38E}"/>
              </a:ext>
            </a:extLst>
          </p:cNvPr>
          <p:cNvSpPr>
            <a:spLocks noGrp="1"/>
          </p:cNvSpPr>
          <p:nvPr>
            <p:ph type="dt" sz="half" idx="10"/>
          </p:nvPr>
        </p:nvSpPr>
        <p:spPr/>
        <p:txBody>
          <a:bodyPr/>
          <a:lstStyle/>
          <a:p>
            <a:fld id="{BBE82975-11C8-C442-98A0-47A312083D41}" type="datetimeFigureOut">
              <a:rPr lang="en-US" smtClean="0"/>
              <a:t>9/28/2023</a:t>
            </a:fld>
            <a:endParaRPr lang="en-US"/>
          </a:p>
        </p:txBody>
      </p:sp>
      <p:sp>
        <p:nvSpPr>
          <p:cNvPr id="5" name="Footer Placeholder 4">
            <a:extLst>
              <a:ext uri="{FF2B5EF4-FFF2-40B4-BE49-F238E27FC236}">
                <a16:creationId xmlns="" xmlns:a16="http://schemas.microsoft.com/office/drawing/2014/main" id="{9E347B11-71D9-D849-BF57-B29123A05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641E4CA-98C9-434A-B239-CBB48DB9514E}"/>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2349413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1FD4C9-F9AE-0543-93F3-4475C0B23F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1CB4CDCA-5719-A34B-8369-FCD2B7EC057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60723115-EED3-A644-A401-C9690137875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A1DFC5CD-6DDC-1949-BE64-216CDC2D96A3}"/>
              </a:ext>
            </a:extLst>
          </p:cNvPr>
          <p:cNvSpPr>
            <a:spLocks noGrp="1"/>
          </p:cNvSpPr>
          <p:nvPr>
            <p:ph type="dt" sz="half" idx="10"/>
          </p:nvPr>
        </p:nvSpPr>
        <p:spPr/>
        <p:txBody>
          <a:bodyPr/>
          <a:lstStyle/>
          <a:p>
            <a:fld id="{BBE82975-11C8-C442-98A0-47A312083D41}" type="datetimeFigureOut">
              <a:rPr lang="en-US" smtClean="0"/>
              <a:t>9/28/2023</a:t>
            </a:fld>
            <a:endParaRPr lang="en-US"/>
          </a:p>
        </p:txBody>
      </p:sp>
      <p:sp>
        <p:nvSpPr>
          <p:cNvPr id="6" name="Footer Placeholder 5">
            <a:extLst>
              <a:ext uri="{FF2B5EF4-FFF2-40B4-BE49-F238E27FC236}">
                <a16:creationId xmlns="" xmlns:a16="http://schemas.microsoft.com/office/drawing/2014/main" id="{19F3420F-AC00-FE4F-AEDF-5FBDA4EA8D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AE65DC12-3FE6-E34F-8A08-8BA94963DA68}"/>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3483220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BDC253-B243-A844-A1C3-95610857B8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315FAB03-D57C-0D45-9C0F-936CD2B768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1E7B9811-D6FB-BF41-A86A-A1306916EA4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AFAA2702-EB31-EF42-86E2-84F55BD14A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AA0E6150-D732-AC4B-AFFD-0A97E4A65BF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376C08E-C16D-0A48-BD8D-9F29A77855D3}"/>
              </a:ext>
            </a:extLst>
          </p:cNvPr>
          <p:cNvSpPr>
            <a:spLocks noGrp="1"/>
          </p:cNvSpPr>
          <p:nvPr>
            <p:ph type="dt" sz="half" idx="10"/>
          </p:nvPr>
        </p:nvSpPr>
        <p:spPr/>
        <p:txBody>
          <a:bodyPr/>
          <a:lstStyle/>
          <a:p>
            <a:fld id="{BBE82975-11C8-C442-98A0-47A312083D41}" type="datetimeFigureOut">
              <a:rPr lang="en-US" smtClean="0"/>
              <a:t>9/28/2023</a:t>
            </a:fld>
            <a:endParaRPr lang="en-US"/>
          </a:p>
        </p:txBody>
      </p:sp>
      <p:sp>
        <p:nvSpPr>
          <p:cNvPr id="8" name="Footer Placeholder 7">
            <a:extLst>
              <a:ext uri="{FF2B5EF4-FFF2-40B4-BE49-F238E27FC236}">
                <a16:creationId xmlns="" xmlns:a16="http://schemas.microsoft.com/office/drawing/2014/main" id="{54317251-578E-8E47-8A45-D7D94B124B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1F1382FF-F499-4942-A021-43DB2E7DDA0C}"/>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4096609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3E9B0B-2F5F-4A47-8CD3-3B4DFBE35D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690E20D6-0CBB-704B-9D61-DA6CFD3ABC42}"/>
              </a:ext>
            </a:extLst>
          </p:cNvPr>
          <p:cNvSpPr>
            <a:spLocks noGrp="1"/>
          </p:cNvSpPr>
          <p:nvPr>
            <p:ph type="dt" sz="half" idx="10"/>
          </p:nvPr>
        </p:nvSpPr>
        <p:spPr/>
        <p:txBody>
          <a:bodyPr/>
          <a:lstStyle/>
          <a:p>
            <a:fld id="{BBE82975-11C8-C442-98A0-47A312083D41}" type="datetimeFigureOut">
              <a:rPr lang="en-US" smtClean="0"/>
              <a:t>9/28/2023</a:t>
            </a:fld>
            <a:endParaRPr lang="en-US"/>
          </a:p>
        </p:txBody>
      </p:sp>
      <p:sp>
        <p:nvSpPr>
          <p:cNvPr id="4" name="Footer Placeholder 3">
            <a:extLst>
              <a:ext uri="{FF2B5EF4-FFF2-40B4-BE49-F238E27FC236}">
                <a16:creationId xmlns="" xmlns:a16="http://schemas.microsoft.com/office/drawing/2014/main" id="{0BB8389F-72CA-6B4F-B8CD-E4E6FDB15C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B8A7E749-4573-C44C-9CE4-AC33E90579EA}"/>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3483563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CF0F2EBE-02A8-684F-AF73-1ED5C5213041}"/>
              </a:ext>
            </a:extLst>
          </p:cNvPr>
          <p:cNvSpPr>
            <a:spLocks noGrp="1"/>
          </p:cNvSpPr>
          <p:nvPr>
            <p:ph type="dt" sz="half" idx="10"/>
          </p:nvPr>
        </p:nvSpPr>
        <p:spPr/>
        <p:txBody>
          <a:bodyPr/>
          <a:lstStyle/>
          <a:p>
            <a:fld id="{BBE82975-11C8-C442-98A0-47A312083D41}" type="datetimeFigureOut">
              <a:rPr lang="en-US" smtClean="0"/>
              <a:t>9/28/2023</a:t>
            </a:fld>
            <a:endParaRPr lang="en-US"/>
          </a:p>
        </p:txBody>
      </p:sp>
      <p:sp>
        <p:nvSpPr>
          <p:cNvPr id="3" name="Footer Placeholder 2">
            <a:extLst>
              <a:ext uri="{FF2B5EF4-FFF2-40B4-BE49-F238E27FC236}">
                <a16:creationId xmlns="" xmlns:a16="http://schemas.microsoft.com/office/drawing/2014/main" id="{C0893F2C-2DD0-D440-A566-9D145257EB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FE5434BA-88CE-7A42-BDD8-FDF1107FEEA7}"/>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2897771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52982D-3406-A94B-81D3-5B9D50636A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2FE9BA9F-EFDF-4444-80A1-214747E856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504AD9BA-9D60-EC41-90BA-6D94A7C0FE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8FBA80A-CDE2-FE42-B65E-E5098CEF01A4}"/>
              </a:ext>
            </a:extLst>
          </p:cNvPr>
          <p:cNvSpPr>
            <a:spLocks noGrp="1"/>
          </p:cNvSpPr>
          <p:nvPr>
            <p:ph type="dt" sz="half" idx="10"/>
          </p:nvPr>
        </p:nvSpPr>
        <p:spPr/>
        <p:txBody>
          <a:bodyPr/>
          <a:lstStyle/>
          <a:p>
            <a:fld id="{BBE82975-11C8-C442-98A0-47A312083D41}" type="datetimeFigureOut">
              <a:rPr lang="en-US" smtClean="0"/>
              <a:t>9/28/2023</a:t>
            </a:fld>
            <a:endParaRPr lang="en-US"/>
          </a:p>
        </p:txBody>
      </p:sp>
      <p:sp>
        <p:nvSpPr>
          <p:cNvPr id="6" name="Footer Placeholder 5">
            <a:extLst>
              <a:ext uri="{FF2B5EF4-FFF2-40B4-BE49-F238E27FC236}">
                <a16:creationId xmlns="" xmlns:a16="http://schemas.microsoft.com/office/drawing/2014/main" id="{ADB3894F-1F30-714A-85C4-41C613DE2B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F893F5F-676D-F84D-93B6-E14BFFA3B1C7}"/>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3719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B48BF3-23BA-E145-94C5-995E408604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A0CFC4B9-56E6-5F4E-A641-9C3EE88CE0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133B863E-1EBD-6B49-861C-DBC4BB20A0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82D682A5-FF98-B74B-A1DB-CFC25110EA04}"/>
              </a:ext>
            </a:extLst>
          </p:cNvPr>
          <p:cNvSpPr>
            <a:spLocks noGrp="1"/>
          </p:cNvSpPr>
          <p:nvPr>
            <p:ph type="dt" sz="half" idx="10"/>
          </p:nvPr>
        </p:nvSpPr>
        <p:spPr/>
        <p:txBody>
          <a:bodyPr/>
          <a:lstStyle/>
          <a:p>
            <a:fld id="{BBE82975-11C8-C442-98A0-47A312083D41}" type="datetimeFigureOut">
              <a:rPr lang="en-US" smtClean="0"/>
              <a:t>9/28/2023</a:t>
            </a:fld>
            <a:endParaRPr lang="en-US"/>
          </a:p>
        </p:txBody>
      </p:sp>
      <p:sp>
        <p:nvSpPr>
          <p:cNvPr id="6" name="Footer Placeholder 5">
            <a:extLst>
              <a:ext uri="{FF2B5EF4-FFF2-40B4-BE49-F238E27FC236}">
                <a16:creationId xmlns="" xmlns:a16="http://schemas.microsoft.com/office/drawing/2014/main" id="{EA86D1B2-866A-5C4A-AC91-85B2AC609A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321D25E3-C5F9-0E4D-87C3-34C5D5B2BF12}"/>
              </a:ext>
            </a:extLst>
          </p:cNvPr>
          <p:cNvSpPr>
            <a:spLocks noGrp="1"/>
          </p:cNvSpPr>
          <p:nvPr>
            <p:ph type="sldNum" sz="quarter" idx="12"/>
          </p:nvPr>
        </p:nvSpPr>
        <p:spPr/>
        <p:txBody>
          <a:bodyPr/>
          <a:lstStyle/>
          <a:p>
            <a:fld id="{FB0400E9-F1C7-9247-B747-5922BAF97538}" type="slidenum">
              <a:rPr lang="en-US" smtClean="0"/>
              <a:t>‹#›</a:t>
            </a:fld>
            <a:endParaRPr lang="en-US"/>
          </a:p>
        </p:txBody>
      </p:sp>
    </p:spTree>
    <p:extLst>
      <p:ext uri="{BB962C8B-B14F-4D97-AF65-F5344CB8AC3E}">
        <p14:creationId xmlns:p14="http://schemas.microsoft.com/office/powerpoint/2010/main" val="3528558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1B75E46-1AE6-CB43-9C70-6B60608265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78ABE76E-9CE2-5041-A730-6BD49F175F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61DCBD0-CE40-6942-8F97-124D99C3D4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E82975-11C8-C442-98A0-47A312083D41}" type="datetimeFigureOut">
              <a:rPr lang="en-US" smtClean="0"/>
              <a:t>9/28/2023</a:t>
            </a:fld>
            <a:endParaRPr lang="en-US"/>
          </a:p>
        </p:txBody>
      </p:sp>
      <p:sp>
        <p:nvSpPr>
          <p:cNvPr id="5" name="Footer Placeholder 4">
            <a:extLst>
              <a:ext uri="{FF2B5EF4-FFF2-40B4-BE49-F238E27FC236}">
                <a16:creationId xmlns="" xmlns:a16="http://schemas.microsoft.com/office/drawing/2014/main" id="{AE335C05-F902-C74B-AE3D-0034FD645A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A29863A5-EFC2-CA48-9B8B-5F8000E340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0400E9-F1C7-9247-B747-5922BAF97538}" type="slidenum">
              <a:rPr lang="en-US" smtClean="0"/>
              <a:t>‹#›</a:t>
            </a:fld>
            <a:endParaRPr lang="en-US"/>
          </a:p>
        </p:txBody>
      </p:sp>
    </p:spTree>
    <p:extLst>
      <p:ext uri="{BB962C8B-B14F-4D97-AF65-F5344CB8AC3E}">
        <p14:creationId xmlns:p14="http://schemas.microsoft.com/office/powerpoint/2010/main" val="4234292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www.jwz.org/"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35824E-0329-7345-8870-B3763055EC9A}"/>
              </a:ext>
            </a:extLst>
          </p:cNvPr>
          <p:cNvSpPr>
            <a:spLocks noGrp="1"/>
          </p:cNvSpPr>
          <p:nvPr>
            <p:ph type="ctrTitle"/>
          </p:nvPr>
        </p:nvSpPr>
        <p:spPr>
          <a:xfrm>
            <a:off x="2009024" y="1335024"/>
            <a:ext cx="6952096" cy="805742"/>
          </a:xfrm>
        </p:spPr>
        <p:txBody>
          <a:bodyPr anchor="b" anchorCtr="0">
            <a:normAutofit/>
          </a:bodyPr>
          <a:lstStyle/>
          <a:p>
            <a:pPr algn="l"/>
            <a:r>
              <a:rPr lang="en-US" sz="4000" dirty="0" smtClean="0">
                <a:latin typeface="Avenir Medium" panose="02000503020000020003" pitchFamily="2" charset="0"/>
              </a:rPr>
              <a:t>Lecture 2: </a:t>
            </a:r>
            <a:r>
              <a:rPr lang="en-US" sz="4000" dirty="0">
                <a:latin typeface="Avenir Medium" panose="02000503020000020003" pitchFamily="2" charset="0"/>
              </a:rPr>
              <a:t>Data</a:t>
            </a:r>
            <a:endParaRPr lang="en-US" sz="2400" dirty="0">
              <a:latin typeface="Avenir Medium" panose="02000503020000020003" pitchFamily="2" charset="0"/>
            </a:endParaRPr>
          </a:p>
        </p:txBody>
      </p:sp>
      <p:sp>
        <p:nvSpPr>
          <p:cNvPr id="3" name="Subtitle 2">
            <a:extLst>
              <a:ext uri="{FF2B5EF4-FFF2-40B4-BE49-F238E27FC236}">
                <a16:creationId xmlns="" xmlns:a16="http://schemas.microsoft.com/office/drawing/2014/main" id="{A42AC2B2-BE48-F147-B8F0-C4214DE57FF7}"/>
              </a:ext>
            </a:extLst>
          </p:cNvPr>
          <p:cNvSpPr>
            <a:spLocks noGrp="1"/>
          </p:cNvSpPr>
          <p:nvPr>
            <p:ph type="subTitle" idx="1"/>
          </p:nvPr>
        </p:nvSpPr>
        <p:spPr>
          <a:xfrm>
            <a:off x="2831338" y="3969279"/>
            <a:ext cx="9144000" cy="2054980"/>
          </a:xfrm>
        </p:spPr>
        <p:txBody>
          <a:bodyPr>
            <a:normAutofit/>
          </a:bodyPr>
          <a:lstStyle/>
          <a:p>
            <a:pPr algn="l"/>
            <a:r>
              <a:rPr lang="en-US" sz="1800" dirty="0" smtClean="0">
                <a:solidFill>
                  <a:schemeClr val="tx1">
                    <a:lumMod val="75000"/>
                    <a:lumOff val="25000"/>
                  </a:schemeClr>
                </a:solidFill>
                <a:latin typeface="Avenir Medium" panose="02000503020000020003" pitchFamily="2" charset="0"/>
              </a:rPr>
              <a:t>Acknowledgment : </a:t>
            </a:r>
            <a:r>
              <a:rPr lang="en-US" sz="1800" dirty="0" err="1" smtClean="0">
                <a:solidFill>
                  <a:schemeClr val="tx1">
                    <a:lumMod val="75000"/>
                    <a:lumOff val="25000"/>
                  </a:schemeClr>
                </a:solidFill>
                <a:latin typeface="Avenir Medium" panose="02000503020000020003" pitchFamily="2" charset="0"/>
              </a:rPr>
              <a:t>Pavlos</a:t>
            </a:r>
            <a:r>
              <a:rPr lang="en-US" sz="1800" dirty="0" smtClean="0">
                <a:solidFill>
                  <a:schemeClr val="tx1">
                    <a:lumMod val="75000"/>
                    <a:lumOff val="25000"/>
                  </a:schemeClr>
                </a:solidFill>
                <a:latin typeface="Avenir Medium" panose="02000503020000020003" pitchFamily="2" charset="0"/>
              </a:rPr>
              <a:t> </a:t>
            </a:r>
            <a:r>
              <a:rPr lang="en-US" sz="1800" dirty="0" err="1">
                <a:solidFill>
                  <a:schemeClr val="tx1">
                    <a:lumMod val="75000"/>
                    <a:lumOff val="25000"/>
                  </a:schemeClr>
                </a:solidFill>
                <a:latin typeface="Avenir Medium" panose="02000503020000020003" pitchFamily="2" charset="0"/>
              </a:rPr>
              <a:t>Protopapas</a:t>
            </a:r>
            <a:r>
              <a:rPr lang="en-US" sz="1800" dirty="0">
                <a:solidFill>
                  <a:schemeClr val="tx1">
                    <a:lumMod val="75000"/>
                    <a:lumOff val="25000"/>
                  </a:schemeClr>
                </a:solidFill>
                <a:latin typeface="Avenir Medium" panose="02000503020000020003" pitchFamily="2" charset="0"/>
              </a:rPr>
              <a:t>, Kevin Rader, and Chris Tanner</a:t>
            </a:r>
          </a:p>
        </p:txBody>
      </p:sp>
      <p:sp>
        <p:nvSpPr>
          <p:cNvPr id="7" name="Rectangle 6">
            <a:extLst>
              <a:ext uri="{FF2B5EF4-FFF2-40B4-BE49-F238E27FC236}">
                <a16:creationId xmlns="" xmlns:a16="http://schemas.microsoft.com/office/drawing/2014/main" id="{C00021C8-F00C-6C43-B330-F8BA8DD2CC26}"/>
              </a:ext>
            </a:extLst>
          </p:cNvPr>
          <p:cNvSpPr/>
          <p:nvPr/>
        </p:nvSpPr>
        <p:spPr>
          <a:xfrm>
            <a:off x="2099818" y="3063666"/>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210095D9-816C-7842-801A-6D3B6EE1281A}"/>
              </a:ext>
            </a:extLst>
          </p:cNvPr>
          <p:cNvSpPr/>
          <p:nvPr/>
        </p:nvSpPr>
        <p:spPr>
          <a:xfrm>
            <a:off x="2099818" y="3152697"/>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38EBC667-27E4-3A43-9E29-B8A44ADC4F14}"/>
              </a:ext>
            </a:extLst>
          </p:cNvPr>
          <p:cNvSpPr/>
          <p:nvPr/>
        </p:nvSpPr>
        <p:spPr>
          <a:xfrm>
            <a:off x="2099818" y="2189378"/>
            <a:ext cx="3848495" cy="830997"/>
          </a:xfrm>
          <a:prstGeom prst="rect">
            <a:avLst/>
          </a:prstGeom>
        </p:spPr>
        <p:txBody>
          <a:bodyPr wrap="square">
            <a:spAutoFit/>
          </a:bodyPr>
          <a:lstStyle/>
          <a:p>
            <a:r>
              <a:rPr lang="en-US" sz="2400" dirty="0">
                <a:latin typeface="Avenir Medium" panose="02000503020000020003" pitchFamily="2" charset="0"/>
              </a:rPr>
              <a:t>What it is, where to get it, and factors to consider. </a:t>
            </a:r>
            <a:endParaRPr lang="en-US" sz="2400" dirty="0"/>
          </a:p>
        </p:txBody>
      </p:sp>
    </p:spTree>
    <p:extLst>
      <p:ext uri="{BB962C8B-B14F-4D97-AF65-F5344CB8AC3E}">
        <p14:creationId xmlns:p14="http://schemas.microsoft.com/office/powerpoint/2010/main" val="15583657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987EE7C0-5528-034A-8399-87BE0A48AA79}"/>
              </a:ext>
            </a:extLst>
          </p:cNvPr>
          <p:cNvSpPr/>
          <p:nvPr/>
        </p:nvSpPr>
        <p:spPr>
          <a:xfrm>
            <a:off x="2045605" y="935335"/>
            <a:ext cx="8305333"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Everything can be data! Just requires making observations.</a:t>
            </a:r>
            <a:endParaRPr lang="en-US" sz="2400" dirty="0">
              <a:latin typeface="Avenir Roman" panose="02000503020000020003" pitchFamily="2" charset="0"/>
            </a:endParaRPr>
          </a:p>
        </p:txBody>
      </p:sp>
      <p:sp>
        <p:nvSpPr>
          <p:cNvPr id="23" name="Slide Number Placeholder 9">
            <a:extLst>
              <a:ext uri="{FF2B5EF4-FFF2-40B4-BE49-F238E27FC236}">
                <a16:creationId xmlns=""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10</a:t>
            </a:fld>
            <a:endParaRPr lang="en-US" dirty="0"/>
          </a:p>
        </p:txBody>
      </p:sp>
      <p:pic>
        <p:nvPicPr>
          <p:cNvPr id="3" name="Picture 2">
            <a:extLst>
              <a:ext uri="{FF2B5EF4-FFF2-40B4-BE49-F238E27FC236}">
                <a16:creationId xmlns="" xmlns:a16="http://schemas.microsoft.com/office/drawing/2014/main" id="{81B1AAAB-9C94-3648-9ED4-1E4FC39E8942}"/>
              </a:ext>
            </a:extLst>
          </p:cNvPr>
          <p:cNvPicPr>
            <a:picLocks noChangeAspect="1"/>
          </p:cNvPicPr>
          <p:nvPr/>
        </p:nvPicPr>
        <p:blipFill>
          <a:blip r:embed="rId3"/>
          <a:stretch>
            <a:fillRect/>
          </a:stretch>
        </p:blipFill>
        <p:spPr>
          <a:xfrm>
            <a:off x="523874" y="2298699"/>
            <a:ext cx="1282700" cy="1282700"/>
          </a:xfrm>
          <a:prstGeom prst="rect">
            <a:avLst/>
          </a:prstGeom>
        </p:spPr>
      </p:pic>
      <p:pic>
        <p:nvPicPr>
          <p:cNvPr id="4" name="Picture 3">
            <a:extLst>
              <a:ext uri="{FF2B5EF4-FFF2-40B4-BE49-F238E27FC236}">
                <a16:creationId xmlns="" xmlns:a16="http://schemas.microsoft.com/office/drawing/2014/main" id="{2BC54F52-6EE5-854B-9ED2-B2C15641900E}"/>
              </a:ext>
            </a:extLst>
          </p:cNvPr>
          <p:cNvPicPr>
            <a:picLocks noChangeAspect="1"/>
          </p:cNvPicPr>
          <p:nvPr/>
        </p:nvPicPr>
        <p:blipFill>
          <a:blip r:embed="rId4"/>
          <a:stretch>
            <a:fillRect/>
          </a:stretch>
        </p:blipFill>
        <p:spPr>
          <a:xfrm>
            <a:off x="2709181" y="2298699"/>
            <a:ext cx="3106964" cy="1739900"/>
          </a:xfrm>
          <a:prstGeom prst="rect">
            <a:avLst/>
          </a:prstGeom>
        </p:spPr>
      </p:pic>
      <p:pic>
        <p:nvPicPr>
          <p:cNvPr id="6" name="Picture 5">
            <a:extLst>
              <a:ext uri="{FF2B5EF4-FFF2-40B4-BE49-F238E27FC236}">
                <a16:creationId xmlns="" xmlns:a16="http://schemas.microsoft.com/office/drawing/2014/main" id="{4E79D1BC-D770-CC4D-9B15-637FC3B8BCD5}"/>
              </a:ext>
            </a:extLst>
          </p:cNvPr>
          <p:cNvPicPr>
            <a:picLocks noChangeAspect="1"/>
          </p:cNvPicPr>
          <p:nvPr/>
        </p:nvPicPr>
        <p:blipFill>
          <a:blip r:embed="rId5"/>
          <a:stretch>
            <a:fillRect/>
          </a:stretch>
        </p:blipFill>
        <p:spPr>
          <a:xfrm>
            <a:off x="6928302" y="2298699"/>
            <a:ext cx="1739900" cy="1739900"/>
          </a:xfrm>
          <a:prstGeom prst="rect">
            <a:avLst/>
          </a:prstGeom>
        </p:spPr>
      </p:pic>
      <p:pic>
        <p:nvPicPr>
          <p:cNvPr id="7" name="Picture 6">
            <a:extLst>
              <a:ext uri="{FF2B5EF4-FFF2-40B4-BE49-F238E27FC236}">
                <a16:creationId xmlns="" xmlns:a16="http://schemas.microsoft.com/office/drawing/2014/main" id="{8C5A3968-FC73-2940-B902-60BDFC4AC1E4}"/>
              </a:ext>
            </a:extLst>
          </p:cNvPr>
          <p:cNvPicPr>
            <a:picLocks noChangeAspect="1"/>
          </p:cNvPicPr>
          <p:nvPr/>
        </p:nvPicPr>
        <p:blipFill>
          <a:blip r:embed="rId6"/>
          <a:stretch>
            <a:fillRect/>
          </a:stretch>
        </p:blipFill>
        <p:spPr>
          <a:xfrm>
            <a:off x="8990510" y="1764828"/>
            <a:ext cx="2743200" cy="2743200"/>
          </a:xfrm>
          <a:prstGeom prst="rect">
            <a:avLst/>
          </a:prstGeom>
        </p:spPr>
      </p:pic>
      <p:pic>
        <p:nvPicPr>
          <p:cNvPr id="8" name="Picture 7">
            <a:extLst>
              <a:ext uri="{FF2B5EF4-FFF2-40B4-BE49-F238E27FC236}">
                <a16:creationId xmlns="" xmlns:a16="http://schemas.microsoft.com/office/drawing/2014/main" id="{AC08C413-7EC3-0D4E-B289-77FB7C02B17C}"/>
              </a:ext>
            </a:extLst>
          </p:cNvPr>
          <p:cNvPicPr>
            <a:picLocks noChangeAspect="1"/>
          </p:cNvPicPr>
          <p:nvPr/>
        </p:nvPicPr>
        <p:blipFill>
          <a:blip r:embed="rId7"/>
          <a:stretch>
            <a:fillRect/>
          </a:stretch>
        </p:blipFill>
        <p:spPr>
          <a:xfrm>
            <a:off x="659493" y="4778375"/>
            <a:ext cx="1390650" cy="1390650"/>
          </a:xfrm>
          <a:prstGeom prst="rect">
            <a:avLst/>
          </a:prstGeom>
        </p:spPr>
      </p:pic>
      <p:pic>
        <p:nvPicPr>
          <p:cNvPr id="9" name="Picture 8">
            <a:extLst>
              <a:ext uri="{FF2B5EF4-FFF2-40B4-BE49-F238E27FC236}">
                <a16:creationId xmlns="" xmlns:a16="http://schemas.microsoft.com/office/drawing/2014/main" id="{B68A42ED-AC15-2B4B-B910-3293D3CB4C42}"/>
              </a:ext>
            </a:extLst>
          </p:cNvPr>
          <p:cNvPicPr>
            <a:picLocks noChangeAspect="1"/>
          </p:cNvPicPr>
          <p:nvPr/>
        </p:nvPicPr>
        <p:blipFill>
          <a:blip r:embed="rId8"/>
          <a:stretch>
            <a:fillRect/>
          </a:stretch>
        </p:blipFill>
        <p:spPr>
          <a:xfrm>
            <a:off x="3136447" y="4482193"/>
            <a:ext cx="1686832" cy="1686832"/>
          </a:xfrm>
          <a:prstGeom prst="rect">
            <a:avLst/>
          </a:prstGeom>
        </p:spPr>
      </p:pic>
      <p:pic>
        <p:nvPicPr>
          <p:cNvPr id="11" name="Picture 10">
            <a:extLst>
              <a:ext uri="{FF2B5EF4-FFF2-40B4-BE49-F238E27FC236}">
                <a16:creationId xmlns="" xmlns:a16="http://schemas.microsoft.com/office/drawing/2014/main" id="{6FE1B4D4-BDB6-7944-A4EF-D269984B23E6}"/>
              </a:ext>
            </a:extLst>
          </p:cNvPr>
          <p:cNvPicPr>
            <a:picLocks noChangeAspect="1"/>
          </p:cNvPicPr>
          <p:nvPr/>
        </p:nvPicPr>
        <p:blipFill>
          <a:blip r:embed="rId9"/>
          <a:stretch>
            <a:fillRect/>
          </a:stretch>
        </p:blipFill>
        <p:spPr>
          <a:xfrm>
            <a:off x="5816145" y="4583794"/>
            <a:ext cx="2193017" cy="1586615"/>
          </a:xfrm>
          <a:prstGeom prst="rect">
            <a:avLst/>
          </a:prstGeom>
        </p:spPr>
      </p:pic>
      <p:pic>
        <p:nvPicPr>
          <p:cNvPr id="13" name="Picture 12">
            <a:extLst>
              <a:ext uri="{FF2B5EF4-FFF2-40B4-BE49-F238E27FC236}">
                <a16:creationId xmlns="" xmlns:a16="http://schemas.microsoft.com/office/drawing/2014/main" id="{08F79BF2-5072-B44C-95D5-F4C7FE6E6A23}"/>
              </a:ext>
            </a:extLst>
          </p:cNvPr>
          <p:cNvPicPr>
            <a:picLocks noChangeAspect="1"/>
          </p:cNvPicPr>
          <p:nvPr/>
        </p:nvPicPr>
        <p:blipFill>
          <a:blip r:embed="rId10"/>
          <a:stretch>
            <a:fillRect/>
          </a:stretch>
        </p:blipFill>
        <p:spPr>
          <a:xfrm>
            <a:off x="8803821" y="4583794"/>
            <a:ext cx="2557235" cy="1638086"/>
          </a:xfrm>
          <a:prstGeom prst="rect">
            <a:avLst/>
          </a:prstGeom>
        </p:spPr>
      </p:pic>
      <p:sp>
        <p:nvSpPr>
          <p:cNvPr id="16" name="Rectangle 15">
            <a:extLst>
              <a:ext uri="{FF2B5EF4-FFF2-40B4-BE49-F238E27FC236}">
                <a16:creationId xmlns="" xmlns:a16="http://schemas.microsoft.com/office/drawing/2014/main" id="{D1658752-C27B-274D-AAF6-B49E50C0E6D0}"/>
              </a:ext>
            </a:extLst>
          </p:cNvPr>
          <p:cNvSpPr/>
          <p:nvPr/>
        </p:nvSpPr>
        <p:spPr>
          <a:xfrm>
            <a:off x="0" y="0"/>
            <a:ext cx="12192000" cy="567507"/>
          </a:xfrm>
          <a:prstGeom prst="rect">
            <a:avLst/>
          </a:prstGeom>
          <a:solidFill>
            <a:srgbClr val="C000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7" name="Rectangle 16">
            <a:extLst>
              <a:ext uri="{FF2B5EF4-FFF2-40B4-BE49-F238E27FC236}">
                <a16:creationId xmlns="" xmlns:a16="http://schemas.microsoft.com/office/drawing/2014/main" id="{3520ED28-9D91-C249-AD8E-FE3749E302BC}"/>
              </a:ext>
            </a:extLst>
          </p:cNvPr>
          <p:cNvSpPr/>
          <p:nvPr/>
        </p:nvSpPr>
        <p:spPr>
          <a:xfrm>
            <a:off x="1943333" y="52920"/>
            <a:ext cx="8305333" cy="461665"/>
          </a:xfrm>
          <a:prstGeom prst="rect">
            <a:avLst/>
          </a:prstGeom>
        </p:spPr>
        <p:txBody>
          <a:bodyPr wrap="square">
            <a:spAutoFit/>
          </a:bodyPr>
          <a:lstStyle/>
          <a:p>
            <a:pPr algn="ctr"/>
            <a:r>
              <a:rPr lang="en-US" sz="2400" dirty="0">
                <a:solidFill>
                  <a:schemeClr val="bg1">
                    <a:lumMod val="95000"/>
                  </a:schemeClr>
                </a:solidFill>
                <a:latin typeface="Avenir Roman" panose="02000503020000020003" pitchFamily="2" charset="0"/>
              </a:rPr>
              <a:t>What is data?</a:t>
            </a:r>
          </a:p>
        </p:txBody>
      </p:sp>
    </p:spTree>
    <p:extLst>
      <p:ext uri="{BB962C8B-B14F-4D97-AF65-F5344CB8AC3E}">
        <p14:creationId xmlns:p14="http://schemas.microsoft.com/office/powerpoint/2010/main" val="27815517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987EE7C0-5528-034A-8399-87BE0A48AA79}"/>
              </a:ext>
            </a:extLst>
          </p:cNvPr>
          <p:cNvSpPr/>
          <p:nvPr/>
        </p:nvSpPr>
        <p:spPr>
          <a:xfrm>
            <a:off x="1956705" y="605135"/>
            <a:ext cx="8305333" cy="830997"/>
          </a:xfrm>
          <a:prstGeom prst="rect">
            <a:avLst/>
          </a:prstGeom>
        </p:spPr>
        <p:txBody>
          <a:bodyPr wrap="square">
            <a:spAutoFit/>
          </a:bodyPr>
          <a:lstStyle/>
          <a:p>
            <a:pPr algn="ctr"/>
            <a:r>
              <a:rPr lang="en-US" sz="2400" dirty="0">
                <a:solidFill>
                  <a:srgbClr val="303336"/>
                </a:solidFill>
                <a:latin typeface="Avenir Roman" panose="02000503020000020003" pitchFamily="2" charset="0"/>
              </a:rPr>
              <a:t>Before we dive too deep into the different aspects of data, recall the </a:t>
            </a:r>
            <a:r>
              <a:rPr lang="en-US" sz="2400" i="1" dirty="0">
                <a:solidFill>
                  <a:srgbClr val="303336"/>
                </a:solidFill>
                <a:latin typeface="Avenir Roman" panose="02000503020000020003" pitchFamily="2" charset="0"/>
              </a:rPr>
              <a:t>Data Science </a:t>
            </a:r>
            <a:r>
              <a:rPr lang="en-US" sz="2400" dirty="0">
                <a:solidFill>
                  <a:srgbClr val="303336"/>
                </a:solidFill>
                <a:latin typeface="Avenir Roman" panose="02000503020000020003" pitchFamily="2" charset="0"/>
              </a:rPr>
              <a:t>process</a:t>
            </a:r>
          </a:p>
        </p:txBody>
      </p:sp>
      <p:sp>
        <p:nvSpPr>
          <p:cNvPr id="15" name="Rectangle 14">
            <a:extLst>
              <a:ext uri="{FF2B5EF4-FFF2-40B4-BE49-F238E27FC236}">
                <a16:creationId xmlns="" xmlns:a16="http://schemas.microsoft.com/office/drawing/2014/main" id="{EDEC0421-A57C-484B-968F-0AB321470549}"/>
              </a:ext>
            </a:extLst>
          </p:cNvPr>
          <p:cNvSpPr/>
          <p:nvPr/>
        </p:nvSpPr>
        <p:spPr>
          <a:xfrm>
            <a:off x="4069836" y="2076408"/>
            <a:ext cx="3955551" cy="719191"/>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6" name="Rectangle 15">
            <a:extLst>
              <a:ext uri="{FF2B5EF4-FFF2-40B4-BE49-F238E27FC236}">
                <a16:creationId xmlns="" xmlns:a16="http://schemas.microsoft.com/office/drawing/2014/main" id="{FD86DF17-5224-7A41-89B1-5F9FE640C6C2}"/>
              </a:ext>
            </a:extLst>
          </p:cNvPr>
          <p:cNvSpPr/>
          <p:nvPr/>
        </p:nvSpPr>
        <p:spPr>
          <a:xfrm>
            <a:off x="4069836" y="2938842"/>
            <a:ext cx="3955551" cy="719191"/>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1E3259C-F9F1-AC44-ACF7-74D197931EF1}"/>
              </a:ext>
            </a:extLst>
          </p:cNvPr>
          <p:cNvSpPr/>
          <p:nvPr/>
        </p:nvSpPr>
        <p:spPr>
          <a:xfrm>
            <a:off x="4069835" y="3801276"/>
            <a:ext cx="3955551" cy="719191"/>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D0B16E0D-7AD1-9447-B8D8-C1B22BE36DF3}"/>
              </a:ext>
            </a:extLst>
          </p:cNvPr>
          <p:cNvSpPr/>
          <p:nvPr/>
        </p:nvSpPr>
        <p:spPr>
          <a:xfrm>
            <a:off x="4069834" y="4661415"/>
            <a:ext cx="3955551" cy="719191"/>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443C014F-F0C0-2F4D-BD42-21A5D256D46F}"/>
              </a:ext>
            </a:extLst>
          </p:cNvPr>
          <p:cNvSpPr/>
          <p:nvPr/>
        </p:nvSpPr>
        <p:spPr>
          <a:xfrm>
            <a:off x="4069834" y="5521554"/>
            <a:ext cx="3955551" cy="719191"/>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ACA84071-2CB6-8045-BAC2-76F29D52804C}"/>
              </a:ext>
            </a:extLst>
          </p:cNvPr>
          <p:cNvSpPr/>
          <p:nvPr/>
        </p:nvSpPr>
        <p:spPr>
          <a:xfrm>
            <a:off x="5162751" y="3067604"/>
            <a:ext cx="1769715" cy="461665"/>
          </a:xfrm>
          <a:prstGeom prst="rect">
            <a:avLst/>
          </a:prstGeom>
        </p:spPr>
        <p:txBody>
          <a:bodyPr wrap="none">
            <a:spAutoFit/>
          </a:bodyPr>
          <a:lstStyle/>
          <a:p>
            <a:pPr algn="ctr"/>
            <a:r>
              <a:rPr lang="en-US" sz="2400" dirty="0"/>
              <a:t>Get the Data</a:t>
            </a:r>
          </a:p>
        </p:txBody>
      </p:sp>
      <p:sp>
        <p:nvSpPr>
          <p:cNvPr id="21" name="Rectangle 20">
            <a:extLst>
              <a:ext uri="{FF2B5EF4-FFF2-40B4-BE49-F238E27FC236}">
                <a16:creationId xmlns="" xmlns:a16="http://schemas.microsoft.com/office/drawing/2014/main" id="{A49E15E4-C0F2-4A4C-80BB-3C7D46E59A4A}"/>
              </a:ext>
            </a:extLst>
          </p:cNvPr>
          <p:cNvSpPr/>
          <p:nvPr/>
        </p:nvSpPr>
        <p:spPr>
          <a:xfrm>
            <a:off x="4919478" y="3954756"/>
            <a:ext cx="2256259" cy="461665"/>
          </a:xfrm>
          <a:prstGeom prst="rect">
            <a:avLst/>
          </a:prstGeom>
        </p:spPr>
        <p:txBody>
          <a:bodyPr wrap="none">
            <a:spAutoFit/>
          </a:bodyPr>
          <a:lstStyle/>
          <a:p>
            <a:pPr algn="ctr"/>
            <a:r>
              <a:rPr lang="en-US" sz="2400" dirty="0"/>
              <a:t>Explore the Data</a:t>
            </a:r>
          </a:p>
        </p:txBody>
      </p:sp>
      <p:sp>
        <p:nvSpPr>
          <p:cNvPr id="22" name="Rectangle 21">
            <a:extLst>
              <a:ext uri="{FF2B5EF4-FFF2-40B4-BE49-F238E27FC236}">
                <a16:creationId xmlns="" xmlns:a16="http://schemas.microsoft.com/office/drawing/2014/main" id="{F3B2FBDA-7718-7C45-928F-21FFCA8F3E45}"/>
              </a:ext>
            </a:extLst>
          </p:cNvPr>
          <p:cNvSpPr/>
          <p:nvPr/>
        </p:nvSpPr>
        <p:spPr>
          <a:xfrm>
            <a:off x="4981578" y="4790178"/>
            <a:ext cx="2132059" cy="461665"/>
          </a:xfrm>
          <a:prstGeom prst="rect">
            <a:avLst/>
          </a:prstGeom>
        </p:spPr>
        <p:txBody>
          <a:bodyPr wrap="none">
            <a:spAutoFit/>
          </a:bodyPr>
          <a:lstStyle/>
          <a:p>
            <a:pPr algn="ctr"/>
            <a:r>
              <a:rPr lang="en-US" sz="2400" dirty="0">
                <a:solidFill>
                  <a:schemeClr val="bg1"/>
                </a:solidFill>
              </a:rPr>
              <a:t>Model the Data</a:t>
            </a:r>
          </a:p>
        </p:txBody>
      </p:sp>
      <p:sp>
        <p:nvSpPr>
          <p:cNvPr id="24" name="Rectangle 23">
            <a:extLst>
              <a:ext uri="{FF2B5EF4-FFF2-40B4-BE49-F238E27FC236}">
                <a16:creationId xmlns="" xmlns:a16="http://schemas.microsoft.com/office/drawing/2014/main" id="{072C6754-4FC0-0F49-8818-3B8EAC181206}"/>
              </a:ext>
            </a:extLst>
          </p:cNvPr>
          <p:cNvSpPr/>
          <p:nvPr/>
        </p:nvSpPr>
        <p:spPr>
          <a:xfrm>
            <a:off x="4122176" y="5681094"/>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3" name="Slide Number Placeholder 9">
            <a:extLst>
              <a:ext uri="{FF2B5EF4-FFF2-40B4-BE49-F238E27FC236}">
                <a16:creationId xmlns="" xmlns:a16="http://schemas.microsoft.com/office/drawing/2014/main" id="{9F36A56F-247F-7841-9114-EB02AF25738E}"/>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11</a:t>
            </a:fld>
            <a:endParaRPr lang="en-US" dirty="0"/>
          </a:p>
        </p:txBody>
      </p:sp>
    </p:spTree>
    <p:extLst>
      <p:ext uri="{BB962C8B-B14F-4D97-AF65-F5344CB8AC3E}">
        <p14:creationId xmlns:p14="http://schemas.microsoft.com/office/powerpoint/2010/main" val="5163957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987EE7C0-5528-034A-8399-87BE0A48AA79}"/>
              </a:ext>
            </a:extLst>
          </p:cNvPr>
          <p:cNvSpPr/>
          <p:nvPr/>
        </p:nvSpPr>
        <p:spPr>
          <a:xfrm>
            <a:off x="1956705" y="605135"/>
            <a:ext cx="8305333" cy="830997"/>
          </a:xfrm>
          <a:prstGeom prst="rect">
            <a:avLst/>
          </a:prstGeom>
        </p:spPr>
        <p:txBody>
          <a:bodyPr wrap="square">
            <a:spAutoFit/>
          </a:bodyPr>
          <a:lstStyle/>
          <a:p>
            <a:pPr algn="ctr"/>
            <a:r>
              <a:rPr lang="en-US" sz="2400" dirty="0">
                <a:solidFill>
                  <a:srgbClr val="303336"/>
                </a:solidFill>
                <a:latin typeface="Avenir Roman" panose="02000503020000020003" pitchFamily="2" charset="0"/>
              </a:rPr>
              <a:t>Before we dive too deep into the different aspects of data, recall the </a:t>
            </a:r>
            <a:r>
              <a:rPr lang="en-US" sz="2400" i="1" dirty="0">
                <a:solidFill>
                  <a:srgbClr val="303336"/>
                </a:solidFill>
                <a:latin typeface="Avenir Roman" panose="02000503020000020003" pitchFamily="2" charset="0"/>
              </a:rPr>
              <a:t>Data Science </a:t>
            </a:r>
            <a:r>
              <a:rPr lang="en-US" sz="2400" dirty="0">
                <a:solidFill>
                  <a:srgbClr val="303336"/>
                </a:solidFill>
                <a:latin typeface="Avenir Roman" panose="02000503020000020003" pitchFamily="2" charset="0"/>
              </a:rPr>
              <a:t>process</a:t>
            </a:r>
          </a:p>
        </p:txBody>
      </p:sp>
      <p:sp>
        <p:nvSpPr>
          <p:cNvPr id="15" name="Rectangle 14">
            <a:extLst>
              <a:ext uri="{FF2B5EF4-FFF2-40B4-BE49-F238E27FC236}">
                <a16:creationId xmlns="" xmlns:a16="http://schemas.microsoft.com/office/drawing/2014/main" id="{EDEC0421-A57C-484B-968F-0AB321470549}"/>
              </a:ext>
            </a:extLst>
          </p:cNvPr>
          <p:cNvSpPr/>
          <p:nvPr/>
        </p:nvSpPr>
        <p:spPr>
          <a:xfrm>
            <a:off x="4069836" y="2076408"/>
            <a:ext cx="3955551" cy="719191"/>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6" name="Rectangle 15">
            <a:extLst>
              <a:ext uri="{FF2B5EF4-FFF2-40B4-BE49-F238E27FC236}">
                <a16:creationId xmlns="" xmlns:a16="http://schemas.microsoft.com/office/drawing/2014/main" id="{FD86DF17-5224-7A41-89B1-5F9FE640C6C2}"/>
              </a:ext>
            </a:extLst>
          </p:cNvPr>
          <p:cNvSpPr/>
          <p:nvPr/>
        </p:nvSpPr>
        <p:spPr>
          <a:xfrm>
            <a:off x="4069836" y="2938842"/>
            <a:ext cx="3955551" cy="719191"/>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1E3259C-F9F1-AC44-ACF7-74D197931EF1}"/>
              </a:ext>
            </a:extLst>
          </p:cNvPr>
          <p:cNvSpPr/>
          <p:nvPr/>
        </p:nvSpPr>
        <p:spPr>
          <a:xfrm>
            <a:off x="4069835" y="3801276"/>
            <a:ext cx="3955551" cy="719191"/>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D0B16E0D-7AD1-9447-B8D8-C1B22BE36DF3}"/>
              </a:ext>
            </a:extLst>
          </p:cNvPr>
          <p:cNvSpPr/>
          <p:nvPr/>
        </p:nvSpPr>
        <p:spPr>
          <a:xfrm>
            <a:off x="4069834" y="4661415"/>
            <a:ext cx="3955551" cy="719191"/>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443C014F-F0C0-2F4D-BD42-21A5D256D46F}"/>
              </a:ext>
            </a:extLst>
          </p:cNvPr>
          <p:cNvSpPr/>
          <p:nvPr/>
        </p:nvSpPr>
        <p:spPr>
          <a:xfrm>
            <a:off x="4069834" y="5521554"/>
            <a:ext cx="3955551" cy="719191"/>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ACA84071-2CB6-8045-BAC2-76F29D52804C}"/>
              </a:ext>
            </a:extLst>
          </p:cNvPr>
          <p:cNvSpPr/>
          <p:nvPr/>
        </p:nvSpPr>
        <p:spPr>
          <a:xfrm>
            <a:off x="5162751" y="3067604"/>
            <a:ext cx="1769715" cy="461665"/>
          </a:xfrm>
          <a:prstGeom prst="rect">
            <a:avLst/>
          </a:prstGeom>
        </p:spPr>
        <p:txBody>
          <a:bodyPr wrap="none">
            <a:spAutoFit/>
          </a:bodyPr>
          <a:lstStyle/>
          <a:p>
            <a:pPr algn="ctr"/>
            <a:r>
              <a:rPr lang="en-US" sz="2400" dirty="0"/>
              <a:t>Get the Data</a:t>
            </a:r>
          </a:p>
        </p:txBody>
      </p:sp>
      <p:sp>
        <p:nvSpPr>
          <p:cNvPr id="21" name="Rectangle 20">
            <a:extLst>
              <a:ext uri="{FF2B5EF4-FFF2-40B4-BE49-F238E27FC236}">
                <a16:creationId xmlns="" xmlns:a16="http://schemas.microsoft.com/office/drawing/2014/main" id="{A49E15E4-C0F2-4A4C-80BB-3C7D46E59A4A}"/>
              </a:ext>
            </a:extLst>
          </p:cNvPr>
          <p:cNvSpPr/>
          <p:nvPr/>
        </p:nvSpPr>
        <p:spPr>
          <a:xfrm>
            <a:off x="4919478" y="3954756"/>
            <a:ext cx="2256259" cy="461665"/>
          </a:xfrm>
          <a:prstGeom prst="rect">
            <a:avLst/>
          </a:prstGeom>
        </p:spPr>
        <p:txBody>
          <a:bodyPr wrap="none">
            <a:spAutoFit/>
          </a:bodyPr>
          <a:lstStyle/>
          <a:p>
            <a:pPr algn="ctr"/>
            <a:r>
              <a:rPr lang="en-US" sz="2400" dirty="0"/>
              <a:t>Explore the Data</a:t>
            </a:r>
          </a:p>
        </p:txBody>
      </p:sp>
      <p:sp>
        <p:nvSpPr>
          <p:cNvPr id="22" name="Rectangle 21">
            <a:extLst>
              <a:ext uri="{FF2B5EF4-FFF2-40B4-BE49-F238E27FC236}">
                <a16:creationId xmlns="" xmlns:a16="http://schemas.microsoft.com/office/drawing/2014/main" id="{F3B2FBDA-7718-7C45-928F-21FFCA8F3E45}"/>
              </a:ext>
            </a:extLst>
          </p:cNvPr>
          <p:cNvSpPr/>
          <p:nvPr/>
        </p:nvSpPr>
        <p:spPr>
          <a:xfrm>
            <a:off x="4981578" y="4790178"/>
            <a:ext cx="2132059" cy="461665"/>
          </a:xfrm>
          <a:prstGeom prst="rect">
            <a:avLst/>
          </a:prstGeom>
        </p:spPr>
        <p:txBody>
          <a:bodyPr wrap="none">
            <a:spAutoFit/>
          </a:bodyPr>
          <a:lstStyle/>
          <a:p>
            <a:pPr algn="ctr"/>
            <a:r>
              <a:rPr lang="en-US" sz="2400" dirty="0">
                <a:solidFill>
                  <a:schemeClr val="bg1"/>
                </a:solidFill>
              </a:rPr>
              <a:t>Model the Data</a:t>
            </a:r>
          </a:p>
        </p:txBody>
      </p:sp>
      <p:sp>
        <p:nvSpPr>
          <p:cNvPr id="24" name="Rectangle 23">
            <a:extLst>
              <a:ext uri="{FF2B5EF4-FFF2-40B4-BE49-F238E27FC236}">
                <a16:creationId xmlns="" xmlns:a16="http://schemas.microsoft.com/office/drawing/2014/main" id="{072C6754-4FC0-0F49-8818-3B8EAC181206}"/>
              </a:ext>
            </a:extLst>
          </p:cNvPr>
          <p:cNvSpPr/>
          <p:nvPr/>
        </p:nvSpPr>
        <p:spPr>
          <a:xfrm>
            <a:off x="4122176" y="5681094"/>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2" name="Curved Right Arrow 11">
            <a:extLst>
              <a:ext uri="{FF2B5EF4-FFF2-40B4-BE49-F238E27FC236}">
                <a16:creationId xmlns="" xmlns:a16="http://schemas.microsoft.com/office/drawing/2014/main" id="{73EB1157-BCF1-A544-8BAD-EFFF8AB3EB9A}"/>
              </a:ext>
            </a:extLst>
          </p:cNvPr>
          <p:cNvSpPr/>
          <p:nvPr/>
        </p:nvSpPr>
        <p:spPr>
          <a:xfrm>
            <a:off x="2976915" y="2375273"/>
            <a:ext cx="863600" cy="1103569"/>
          </a:xfrm>
          <a:prstGeom prst="curved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lide Number Placeholder 9">
            <a:extLst>
              <a:ext uri="{FF2B5EF4-FFF2-40B4-BE49-F238E27FC236}">
                <a16:creationId xmlns="" xmlns:a16="http://schemas.microsoft.com/office/drawing/2014/main" id="{4EBE562A-9643-B54E-8D48-46750AC73F8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12</a:t>
            </a:fld>
            <a:endParaRPr lang="en-US" dirty="0"/>
          </a:p>
        </p:txBody>
      </p:sp>
    </p:spTree>
    <p:extLst>
      <p:ext uri="{BB962C8B-B14F-4D97-AF65-F5344CB8AC3E}">
        <p14:creationId xmlns:p14="http://schemas.microsoft.com/office/powerpoint/2010/main" val="8059655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987EE7C0-5528-034A-8399-87BE0A48AA79}"/>
              </a:ext>
            </a:extLst>
          </p:cNvPr>
          <p:cNvSpPr/>
          <p:nvPr/>
        </p:nvSpPr>
        <p:spPr>
          <a:xfrm>
            <a:off x="1956705" y="605135"/>
            <a:ext cx="8305333" cy="830997"/>
          </a:xfrm>
          <a:prstGeom prst="rect">
            <a:avLst/>
          </a:prstGeom>
        </p:spPr>
        <p:txBody>
          <a:bodyPr wrap="square">
            <a:spAutoFit/>
          </a:bodyPr>
          <a:lstStyle/>
          <a:p>
            <a:pPr algn="ctr"/>
            <a:r>
              <a:rPr lang="en-US" sz="2400" dirty="0">
                <a:solidFill>
                  <a:srgbClr val="303336"/>
                </a:solidFill>
                <a:latin typeface="Avenir Roman" panose="02000503020000020003" pitchFamily="2" charset="0"/>
              </a:rPr>
              <a:t>Before we dive too deep into the different aspects of data, recall the </a:t>
            </a:r>
            <a:r>
              <a:rPr lang="en-US" sz="2400" i="1" dirty="0">
                <a:solidFill>
                  <a:srgbClr val="303336"/>
                </a:solidFill>
                <a:latin typeface="Avenir Roman" panose="02000503020000020003" pitchFamily="2" charset="0"/>
              </a:rPr>
              <a:t>Data Science </a:t>
            </a:r>
            <a:r>
              <a:rPr lang="en-US" sz="2400" dirty="0">
                <a:solidFill>
                  <a:srgbClr val="303336"/>
                </a:solidFill>
                <a:latin typeface="Avenir Roman" panose="02000503020000020003" pitchFamily="2" charset="0"/>
              </a:rPr>
              <a:t>process</a:t>
            </a:r>
          </a:p>
        </p:txBody>
      </p:sp>
      <p:sp>
        <p:nvSpPr>
          <p:cNvPr id="15" name="Rectangle 14">
            <a:extLst>
              <a:ext uri="{FF2B5EF4-FFF2-40B4-BE49-F238E27FC236}">
                <a16:creationId xmlns="" xmlns:a16="http://schemas.microsoft.com/office/drawing/2014/main" id="{EDEC0421-A57C-484B-968F-0AB321470549}"/>
              </a:ext>
            </a:extLst>
          </p:cNvPr>
          <p:cNvSpPr/>
          <p:nvPr/>
        </p:nvSpPr>
        <p:spPr>
          <a:xfrm>
            <a:off x="4069836" y="2076408"/>
            <a:ext cx="3955551" cy="719191"/>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6" name="Rectangle 15">
            <a:extLst>
              <a:ext uri="{FF2B5EF4-FFF2-40B4-BE49-F238E27FC236}">
                <a16:creationId xmlns="" xmlns:a16="http://schemas.microsoft.com/office/drawing/2014/main" id="{FD86DF17-5224-7A41-89B1-5F9FE640C6C2}"/>
              </a:ext>
            </a:extLst>
          </p:cNvPr>
          <p:cNvSpPr/>
          <p:nvPr/>
        </p:nvSpPr>
        <p:spPr>
          <a:xfrm>
            <a:off x="4069836" y="2938842"/>
            <a:ext cx="3955551" cy="719191"/>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1E3259C-F9F1-AC44-ACF7-74D197931EF1}"/>
              </a:ext>
            </a:extLst>
          </p:cNvPr>
          <p:cNvSpPr/>
          <p:nvPr/>
        </p:nvSpPr>
        <p:spPr>
          <a:xfrm>
            <a:off x="4069835" y="3801276"/>
            <a:ext cx="3955551" cy="719191"/>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D0B16E0D-7AD1-9447-B8D8-C1B22BE36DF3}"/>
              </a:ext>
            </a:extLst>
          </p:cNvPr>
          <p:cNvSpPr/>
          <p:nvPr/>
        </p:nvSpPr>
        <p:spPr>
          <a:xfrm>
            <a:off x="4069834" y="4661415"/>
            <a:ext cx="3955551" cy="719191"/>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443C014F-F0C0-2F4D-BD42-21A5D256D46F}"/>
              </a:ext>
            </a:extLst>
          </p:cNvPr>
          <p:cNvSpPr/>
          <p:nvPr/>
        </p:nvSpPr>
        <p:spPr>
          <a:xfrm>
            <a:off x="4069834" y="5521554"/>
            <a:ext cx="3955551" cy="719191"/>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ACA84071-2CB6-8045-BAC2-76F29D52804C}"/>
              </a:ext>
            </a:extLst>
          </p:cNvPr>
          <p:cNvSpPr/>
          <p:nvPr/>
        </p:nvSpPr>
        <p:spPr>
          <a:xfrm>
            <a:off x="5162751" y="3067604"/>
            <a:ext cx="1769715" cy="461665"/>
          </a:xfrm>
          <a:prstGeom prst="rect">
            <a:avLst/>
          </a:prstGeom>
        </p:spPr>
        <p:txBody>
          <a:bodyPr wrap="none">
            <a:spAutoFit/>
          </a:bodyPr>
          <a:lstStyle/>
          <a:p>
            <a:pPr algn="ctr"/>
            <a:r>
              <a:rPr lang="en-US" sz="2400" dirty="0"/>
              <a:t>Get the Data</a:t>
            </a:r>
          </a:p>
        </p:txBody>
      </p:sp>
      <p:sp>
        <p:nvSpPr>
          <p:cNvPr id="21" name="Rectangle 20">
            <a:extLst>
              <a:ext uri="{FF2B5EF4-FFF2-40B4-BE49-F238E27FC236}">
                <a16:creationId xmlns="" xmlns:a16="http://schemas.microsoft.com/office/drawing/2014/main" id="{A49E15E4-C0F2-4A4C-80BB-3C7D46E59A4A}"/>
              </a:ext>
            </a:extLst>
          </p:cNvPr>
          <p:cNvSpPr/>
          <p:nvPr/>
        </p:nvSpPr>
        <p:spPr>
          <a:xfrm>
            <a:off x="4919478" y="3954756"/>
            <a:ext cx="2256259" cy="461665"/>
          </a:xfrm>
          <a:prstGeom prst="rect">
            <a:avLst/>
          </a:prstGeom>
        </p:spPr>
        <p:txBody>
          <a:bodyPr wrap="none">
            <a:spAutoFit/>
          </a:bodyPr>
          <a:lstStyle/>
          <a:p>
            <a:pPr algn="ctr"/>
            <a:r>
              <a:rPr lang="en-US" sz="2400" dirty="0"/>
              <a:t>Explore the Data</a:t>
            </a:r>
          </a:p>
        </p:txBody>
      </p:sp>
      <p:sp>
        <p:nvSpPr>
          <p:cNvPr id="22" name="Rectangle 21">
            <a:extLst>
              <a:ext uri="{FF2B5EF4-FFF2-40B4-BE49-F238E27FC236}">
                <a16:creationId xmlns="" xmlns:a16="http://schemas.microsoft.com/office/drawing/2014/main" id="{F3B2FBDA-7718-7C45-928F-21FFCA8F3E45}"/>
              </a:ext>
            </a:extLst>
          </p:cNvPr>
          <p:cNvSpPr/>
          <p:nvPr/>
        </p:nvSpPr>
        <p:spPr>
          <a:xfrm>
            <a:off x="4981578" y="4790178"/>
            <a:ext cx="2132059" cy="461665"/>
          </a:xfrm>
          <a:prstGeom prst="rect">
            <a:avLst/>
          </a:prstGeom>
        </p:spPr>
        <p:txBody>
          <a:bodyPr wrap="none">
            <a:spAutoFit/>
          </a:bodyPr>
          <a:lstStyle/>
          <a:p>
            <a:pPr algn="ctr"/>
            <a:r>
              <a:rPr lang="en-US" sz="2400" dirty="0">
                <a:solidFill>
                  <a:schemeClr val="bg1"/>
                </a:solidFill>
              </a:rPr>
              <a:t>Model the Data</a:t>
            </a:r>
          </a:p>
        </p:txBody>
      </p:sp>
      <p:sp>
        <p:nvSpPr>
          <p:cNvPr id="24" name="Rectangle 23">
            <a:extLst>
              <a:ext uri="{FF2B5EF4-FFF2-40B4-BE49-F238E27FC236}">
                <a16:creationId xmlns="" xmlns:a16="http://schemas.microsoft.com/office/drawing/2014/main" id="{072C6754-4FC0-0F49-8818-3B8EAC181206}"/>
              </a:ext>
            </a:extLst>
          </p:cNvPr>
          <p:cNvSpPr/>
          <p:nvPr/>
        </p:nvSpPr>
        <p:spPr>
          <a:xfrm>
            <a:off x="4122176" y="5681094"/>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2" name="Curved Right Arrow 11">
            <a:extLst>
              <a:ext uri="{FF2B5EF4-FFF2-40B4-BE49-F238E27FC236}">
                <a16:creationId xmlns="" xmlns:a16="http://schemas.microsoft.com/office/drawing/2014/main" id="{73EB1157-BCF1-A544-8BAD-EFFF8AB3EB9A}"/>
              </a:ext>
            </a:extLst>
          </p:cNvPr>
          <p:cNvSpPr/>
          <p:nvPr/>
        </p:nvSpPr>
        <p:spPr>
          <a:xfrm>
            <a:off x="2962957" y="3249491"/>
            <a:ext cx="863600" cy="1103569"/>
          </a:xfrm>
          <a:prstGeom prst="curved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lide Number Placeholder 9">
            <a:extLst>
              <a:ext uri="{FF2B5EF4-FFF2-40B4-BE49-F238E27FC236}">
                <a16:creationId xmlns="" xmlns:a16="http://schemas.microsoft.com/office/drawing/2014/main" id="{65F9B404-DC66-1F45-85BC-BEF5D9DFAE5F}"/>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13</a:t>
            </a:fld>
            <a:endParaRPr lang="en-US" dirty="0"/>
          </a:p>
        </p:txBody>
      </p:sp>
    </p:spTree>
    <p:extLst>
      <p:ext uri="{BB962C8B-B14F-4D97-AF65-F5344CB8AC3E}">
        <p14:creationId xmlns:p14="http://schemas.microsoft.com/office/powerpoint/2010/main" val="9846163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987EE7C0-5528-034A-8399-87BE0A48AA79}"/>
              </a:ext>
            </a:extLst>
          </p:cNvPr>
          <p:cNvSpPr/>
          <p:nvPr/>
        </p:nvSpPr>
        <p:spPr>
          <a:xfrm>
            <a:off x="1956705" y="605135"/>
            <a:ext cx="8305333" cy="830997"/>
          </a:xfrm>
          <a:prstGeom prst="rect">
            <a:avLst/>
          </a:prstGeom>
        </p:spPr>
        <p:txBody>
          <a:bodyPr wrap="square">
            <a:spAutoFit/>
          </a:bodyPr>
          <a:lstStyle/>
          <a:p>
            <a:pPr algn="ctr"/>
            <a:r>
              <a:rPr lang="en-US" sz="2400" dirty="0">
                <a:solidFill>
                  <a:srgbClr val="303336"/>
                </a:solidFill>
                <a:latin typeface="Avenir Roman" panose="02000503020000020003" pitchFamily="2" charset="0"/>
              </a:rPr>
              <a:t>Before we dive too deep into the different aspects of data, recall the </a:t>
            </a:r>
            <a:r>
              <a:rPr lang="en-US" sz="2400" i="1" dirty="0">
                <a:solidFill>
                  <a:srgbClr val="303336"/>
                </a:solidFill>
                <a:latin typeface="Avenir Roman" panose="02000503020000020003" pitchFamily="2" charset="0"/>
              </a:rPr>
              <a:t>Data Science </a:t>
            </a:r>
            <a:r>
              <a:rPr lang="en-US" sz="2400" dirty="0">
                <a:solidFill>
                  <a:srgbClr val="303336"/>
                </a:solidFill>
                <a:latin typeface="Avenir Roman" panose="02000503020000020003" pitchFamily="2" charset="0"/>
              </a:rPr>
              <a:t>process</a:t>
            </a:r>
          </a:p>
        </p:txBody>
      </p:sp>
      <p:sp>
        <p:nvSpPr>
          <p:cNvPr id="15" name="Rectangle 14">
            <a:extLst>
              <a:ext uri="{FF2B5EF4-FFF2-40B4-BE49-F238E27FC236}">
                <a16:creationId xmlns="" xmlns:a16="http://schemas.microsoft.com/office/drawing/2014/main" id="{EDEC0421-A57C-484B-968F-0AB321470549}"/>
              </a:ext>
            </a:extLst>
          </p:cNvPr>
          <p:cNvSpPr/>
          <p:nvPr/>
        </p:nvSpPr>
        <p:spPr>
          <a:xfrm>
            <a:off x="4069836" y="2076408"/>
            <a:ext cx="3955551" cy="719191"/>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6" name="Rectangle 15">
            <a:extLst>
              <a:ext uri="{FF2B5EF4-FFF2-40B4-BE49-F238E27FC236}">
                <a16:creationId xmlns="" xmlns:a16="http://schemas.microsoft.com/office/drawing/2014/main" id="{FD86DF17-5224-7A41-89B1-5F9FE640C6C2}"/>
              </a:ext>
            </a:extLst>
          </p:cNvPr>
          <p:cNvSpPr/>
          <p:nvPr/>
        </p:nvSpPr>
        <p:spPr>
          <a:xfrm>
            <a:off x="4069836" y="2938842"/>
            <a:ext cx="3955551" cy="719191"/>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1E3259C-F9F1-AC44-ACF7-74D197931EF1}"/>
              </a:ext>
            </a:extLst>
          </p:cNvPr>
          <p:cNvSpPr/>
          <p:nvPr/>
        </p:nvSpPr>
        <p:spPr>
          <a:xfrm>
            <a:off x="4069835" y="3801276"/>
            <a:ext cx="3955551" cy="719191"/>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D0B16E0D-7AD1-9447-B8D8-C1B22BE36DF3}"/>
              </a:ext>
            </a:extLst>
          </p:cNvPr>
          <p:cNvSpPr/>
          <p:nvPr/>
        </p:nvSpPr>
        <p:spPr>
          <a:xfrm>
            <a:off x="4069834" y="4661415"/>
            <a:ext cx="3955551" cy="719191"/>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443C014F-F0C0-2F4D-BD42-21A5D256D46F}"/>
              </a:ext>
            </a:extLst>
          </p:cNvPr>
          <p:cNvSpPr/>
          <p:nvPr/>
        </p:nvSpPr>
        <p:spPr>
          <a:xfrm>
            <a:off x="4069834" y="5521554"/>
            <a:ext cx="3955551" cy="719191"/>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ACA84071-2CB6-8045-BAC2-76F29D52804C}"/>
              </a:ext>
            </a:extLst>
          </p:cNvPr>
          <p:cNvSpPr/>
          <p:nvPr/>
        </p:nvSpPr>
        <p:spPr>
          <a:xfrm>
            <a:off x="5162751" y="3067604"/>
            <a:ext cx="1769715" cy="461665"/>
          </a:xfrm>
          <a:prstGeom prst="rect">
            <a:avLst/>
          </a:prstGeom>
        </p:spPr>
        <p:txBody>
          <a:bodyPr wrap="none">
            <a:spAutoFit/>
          </a:bodyPr>
          <a:lstStyle/>
          <a:p>
            <a:pPr algn="ctr"/>
            <a:r>
              <a:rPr lang="en-US" sz="2400" dirty="0"/>
              <a:t>Get the Data</a:t>
            </a:r>
          </a:p>
        </p:txBody>
      </p:sp>
      <p:sp>
        <p:nvSpPr>
          <p:cNvPr id="21" name="Rectangle 20">
            <a:extLst>
              <a:ext uri="{FF2B5EF4-FFF2-40B4-BE49-F238E27FC236}">
                <a16:creationId xmlns="" xmlns:a16="http://schemas.microsoft.com/office/drawing/2014/main" id="{A49E15E4-C0F2-4A4C-80BB-3C7D46E59A4A}"/>
              </a:ext>
            </a:extLst>
          </p:cNvPr>
          <p:cNvSpPr/>
          <p:nvPr/>
        </p:nvSpPr>
        <p:spPr>
          <a:xfrm>
            <a:off x="4919478" y="3954756"/>
            <a:ext cx="2256259" cy="461665"/>
          </a:xfrm>
          <a:prstGeom prst="rect">
            <a:avLst/>
          </a:prstGeom>
        </p:spPr>
        <p:txBody>
          <a:bodyPr wrap="none">
            <a:spAutoFit/>
          </a:bodyPr>
          <a:lstStyle/>
          <a:p>
            <a:pPr algn="ctr"/>
            <a:r>
              <a:rPr lang="en-US" sz="2400" dirty="0"/>
              <a:t>Explore the Data</a:t>
            </a:r>
          </a:p>
        </p:txBody>
      </p:sp>
      <p:sp>
        <p:nvSpPr>
          <p:cNvPr id="22" name="Rectangle 21">
            <a:extLst>
              <a:ext uri="{FF2B5EF4-FFF2-40B4-BE49-F238E27FC236}">
                <a16:creationId xmlns="" xmlns:a16="http://schemas.microsoft.com/office/drawing/2014/main" id="{F3B2FBDA-7718-7C45-928F-21FFCA8F3E45}"/>
              </a:ext>
            </a:extLst>
          </p:cNvPr>
          <p:cNvSpPr/>
          <p:nvPr/>
        </p:nvSpPr>
        <p:spPr>
          <a:xfrm>
            <a:off x="4981578" y="4790178"/>
            <a:ext cx="2132059" cy="461665"/>
          </a:xfrm>
          <a:prstGeom prst="rect">
            <a:avLst/>
          </a:prstGeom>
        </p:spPr>
        <p:txBody>
          <a:bodyPr wrap="none">
            <a:spAutoFit/>
          </a:bodyPr>
          <a:lstStyle/>
          <a:p>
            <a:pPr algn="ctr"/>
            <a:r>
              <a:rPr lang="en-US" sz="2400" dirty="0">
                <a:solidFill>
                  <a:schemeClr val="bg1"/>
                </a:solidFill>
              </a:rPr>
              <a:t>Model the Data</a:t>
            </a:r>
          </a:p>
        </p:txBody>
      </p:sp>
      <p:sp>
        <p:nvSpPr>
          <p:cNvPr id="24" name="Rectangle 23">
            <a:extLst>
              <a:ext uri="{FF2B5EF4-FFF2-40B4-BE49-F238E27FC236}">
                <a16:creationId xmlns="" xmlns:a16="http://schemas.microsoft.com/office/drawing/2014/main" id="{072C6754-4FC0-0F49-8818-3B8EAC181206}"/>
              </a:ext>
            </a:extLst>
          </p:cNvPr>
          <p:cNvSpPr/>
          <p:nvPr/>
        </p:nvSpPr>
        <p:spPr>
          <a:xfrm>
            <a:off x="4122176" y="5681094"/>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2" name="Curved Right Arrow 11">
            <a:extLst>
              <a:ext uri="{FF2B5EF4-FFF2-40B4-BE49-F238E27FC236}">
                <a16:creationId xmlns="" xmlns:a16="http://schemas.microsoft.com/office/drawing/2014/main" id="{73EB1157-BCF1-A544-8BAD-EFFF8AB3EB9A}"/>
              </a:ext>
            </a:extLst>
          </p:cNvPr>
          <p:cNvSpPr/>
          <p:nvPr/>
        </p:nvSpPr>
        <p:spPr>
          <a:xfrm flipH="1" flipV="1">
            <a:off x="8268652" y="3082809"/>
            <a:ext cx="851338" cy="1150448"/>
          </a:xfrm>
          <a:prstGeom prst="curved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lide Number Placeholder 9">
            <a:extLst>
              <a:ext uri="{FF2B5EF4-FFF2-40B4-BE49-F238E27FC236}">
                <a16:creationId xmlns="" xmlns:a16="http://schemas.microsoft.com/office/drawing/2014/main" id="{CEB9C735-1A1A-1242-9665-CEA70A904D8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14</a:t>
            </a:fld>
            <a:endParaRPr lang="en-US" dirty="0"/>
          </a:p>
        </p:txBody>
      </p:sp>
    </p:spTree>
    <p:extLst>
      <p:ext uri="{BB962C8B-B14F-4D97-AF65-F5344CB8AC3E}">
        <p14:creationId xmlns:p14="http://schemas.microsoft.com/office/powerpoint/2010/main" val="2925776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987EE7C0-5528-034A-8399-87BE0A48AA79}"/>
              </a:ext>
            </a:extLst>
          </p:cNvPr>
          <p:cNvSpPr/>
          <p:nvPr/>
        </p:nvSpPr>
        <p:spPr>
          <a:xfrm>
            <a:off x="1956705" y="605135"/>
            <a:ext cx="8305333" cy="830997"/>
          </a:xfrm>
          <a:prstGeom prst="rect">
            <a:avLst/>
          </a:prstGeom>
        </p:spPr>
        <p:txBody>
          <a:bodyPr wrap="square">
            <a:spAutoFit/>
          </a:bodyPr>
          <a:lstStyle/>
          <a:p>
            <a:pPr algn="ctr"/>
            <a:r>
              <a:rPr lang="en-US" sz="2400" dirty="0">
                <a:solidFill>
                  <a:srgbClr val="303336"/>
                </a:solidFill>
                <a:latin typeface="Avenir Roman" panose="02000503020000020003" pitchFamily="2" charset="0"/>
              </a:rPr>
              <a:t>Before we dive too deep into the different aspects of data, recall the </a:t>
            </a:r>
            <a:r>
              <a:rPr lang="en-US" sz="2400" i="1" dirty="0">
                <a:solidFill>
                  <a:srgbClr val="303336"/>
                </a:solidFill>
                <a:latin typeface="Avenir Roman" panose="02000503020000020003" pitchFamily="2" charset="0"/>
              </a:rPr>
              <a:t>Data Science </a:t>
            </a:r>
            <a:r>
              <a:rPr lang="en-US" sz="2400" dirty="0">
                <a:solidFill>
                  <a:srgbClr val="303336"/>
                </a:solidFill>
                <a:latin typeface="Avenir Roman" panose="02000503020000020003" pitchFamily="2" charset="0"/>
              </a:rPr>
              <a:t>process</a:t>
            </a:r>
          </a:p>
        </p:txBody>
      </p:sp>
      <p:sp>
        <p:nvSpPr>
          <p:cNvPr id="15" name="Rectangle 14">
            <a:extLst>
              <a:ext uri="{FF2B5EF4-FFF2-40B4-BE49-F238E27FC236}">
                <a16:creationId xmlns="" xmlns:a16="http://schemas.microsoft.com/office/drawing/2014/main" id="{EDEC0421-A57C-484B-968F-0AB321470549}"/>
              </a:ext>
            </a:extLst>
          </p:cNvPr>
          <p:cNvSpPr/>
          <p:nvPr/>
        </p:nvSpPr>
        <p:spPr>
          <a:xfrm>
            <a:off x="4069836" y="2076408"/>
            <a:ext cx="3955551" cy="719191"/>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6" name="Rectangle 15">
            <a:extLst>
              <a:ext uri="{FF2B5EF4-FFF2-40B4-BE49-F238E27FC236}">
                <a16:creationId xmlns="" xmlns:a16="http://schemas.microsoft.com/office/drawing/2014/main" id="{FD86DF17-5224-7A41-89B1-5F9FE640C6C2}"/>
              </a:ext>
            </a:extLst>
          </p:cNvPr>
          <p:cNvSpPr/>
          <p:nvPr/>
        </p:nvSpPr>
        <p:spPr>
          <a:xfrm>
            <a:off x="4069836" y="2938842"/>
            <a:ext cx="3955551" cy="719191"/>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1E3259C-F9F1-AC44-ACF7-74D197931EF1}"/>
              </a:ext>
            </a:extLst>
          </p:cNvPr>
          <p:cNvSpPr/>
          <p:nvPr/>
        </p:nvSpPr>
        <p:spPr>
          <a:xfrm>
            <a:off x="4069835" y="3801276"/>
            <a:ext cx="3955551" cy="719191"/>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D0B16E0D-7AD1-9447-B8D8-C1B22BE36DF3}"/>
              </a:ext>
            </a:extLst>
          </p:cNvPr>
          <p:cNvSpPr/>
          <p:nvPr/>
        </p:nvSpPr>
        <p:spPr>
          <a:xfrm>
            <a:off x="4069834" y="4661415"/>
            <a:ext cx="3955551" cy="719191"/>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443C014F-F0C0-2F4D-BD42-21A5D256D46F}"/>
              </a:ext>
            </a:extLst>
          </p:cNvPr>
          <p:cNvSpPr/>
          <p:nvPr/>
        </p:nvSpPr>
        <p:spPr>
          <a:xfrm>
            <a:off x="4069834" y="5521554"/>
            <a:ext cx="3955551" cy="719191"/>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ACA84071-2CB6-8045-BAC2-76F29D52804C}"/>
              </a:ext>
            </a:extLst>
          </p:cNvPr>
          <p:cNvSpPr/>
          <p:nvPr/>
        </p:nvSpPr>
        <p:spPr>
          <a:xfrm>
            <a:off x="5162751" y="3067604"/>
            <a:ext cx="1769715" cy="461665"/>
          </a:xfrm>
          <a:prstGeom prst="rect">
            <a:avLst/>
          </a:prstGeom>
        </p:spPr>
        <p:txBody>
          <a:bodyPr wrap="none">
            <a:spAutoFit/>
          </a:bodyPr>
          <a:lstStyle/>
          <a:p>
            <a:pPr algn="ctr"/>
            <a:r>
              <a:rPr lang="en-US" sz="2400" dirty="0"/>
              <a:t>Get the Data</a:t>
            </a:r>
          </a:p>
        </p:txBody>
      </p:sp>
      <p:sp>
        <p:nvSpPr>
          <p:cNvPr id="21" name="Rectangle 20">
            <a:extLst>
              <a:ext uri="{FF2B5EF4-FFF2-40B4-BE49-F238E27FC236}">
                <a16:creationId xmlns="" xmlns:a16="http://schemas.microsoft.com/office/drawing/2014/main" id="{A49E15E4-C0F2-4A4C-80BB-3C7D46E59A4A}"/>
              </a:ext>
            </a:extLst>
          </p:cNvPr>
          <p:cNvSpPr/>
          <p:nvPr/>
        </p:nvSpPr>
        <p:spPr>
          <a:xfrm>
            <a:off x="4919478" y="3954756"/>
            <a:ext cx="2256259" cy="461665"/>
          </a:xfrm>
          <a:prstGeom prst="rect">
            <a:avLst/>
          </a:prstGeom>
        </p:spPr>
        <p:txBody>
          <a:bodyPr wrap="none">
            <a:spAutoFit/>
          </a:bodyPr>
          <a:lstStyle/>
          <a:p>
            <a:pPr algn="ctr"/>
            <a:r>
              <a:rPr lang="en-US" sz="2400" dirty="0"/>
              <a:t>Explore the Data</a:t>
            </a:r>
          </a:p>
        </p:txBody>
      </p:sp>
      <p:sp>
        <p:nvSpPr>
          <p:cNvPr id="22" name="Rectangle 21">
            <a:extLst>
              <a:ext uri="{FF2B5EF4-FFF2-40B4-BE49-F238E27FC236}">
                <a16:creationId xmlns="" xmlns:a16="http://schemas.microsoft.com/office/drawing/2014/main" id="{F3B2FBDA-7718-7C45-928F-21FFCA8F3E45}"/>
              </a:ext>
            </a:extLst>
          </p:cNvPr>
          <p:cNvSpPr/>
          <p:nvPr/>
        </p:nvSpPr>
        <p:spPr>
          <a:xfrm>
            <a:off x="4981578" y="4790178"/>
            <a:ext cx="2132059" cy="461665"/>
          </a:xfrm>
          <a:prstGeom prst="rect">
            <a:avLst/>
          </a:prstGeom>
        </p:spPr>
        <p:txBody>
          <a:bodyPr wrap="none">
            <a:spAutoFit/>
          </a:bodyPr>
          <a:lstStyle/>
          <a:p>
            <a:pPr algn="ctr"/>
            <a:r>
              <a:rPr lang="en-US" sz="2400" dirty="0">
                <a:solidFill>
                  <a:schemeClr val="bg1"/>
                </a:solidFill>
              </a:rPr>
              <a:t>Model the Data</a:t>
            </a:r>
          </a:p>
        </p:txBody>
      </p:sp>
      <p:sp>
        <p:nvSpPr>
          <p:cNvPr id="24" name="Rectangle 23">
            <a:extLst>
              <a:ext uri="{FF2B5EF4-FFF2-40B4-BE49-F238E27FC236}">
                <a16:creationId xmlns="" xmlns:a16="http://schemas.microsoft.com/office/drawing/2014/main" id="{072C6754-4FC0-0F49-8818-3B8EAC181206}"/>
              </a:ext>
            </a:extLst>
          </p:cNvPr>
          <p:cNvSpPr/>
          <p:nvPr/>
        </p:nvSpPr>
        <p:spPr>
          <a:xfrm>
            <a:off x="4122176" y="5681094"/>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2" name="Curved Right Arrow 11">
            <a:extLst>
              <a:ext uri="{FF2B5EF4-FFF2-40B4-BE49-F238E27FC236}">
                <a16:creationId xmlns="" xmlns:a16="http://schemas.microsoft.com/office/drawing/2014/main" id="{73EB1157-BCF1-A544-8BAD-EFFF8AB3EB9A}"/>
              </a:ext>
            </a:extLst>
          </p:cNvPr>
          <p:cNvSpPr/>
          <p:nvPr/>
        </p:nvSpPr>
        <p:spPr>
          <a:xfrm>
            <a:off x="2962957" y="3249491"/>
            <a:ext cx="863600" cy="1103569"/>
          </a:xfrm>
          <a:prstGeom prst="curved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lide Number Placeholder 9">
            <a:extLst>
              <a:ext uri="{FF2B5EF4-FFF2-40B4-BE49-F238E27FC236}">
                <a16:creationId xmlns="" xmlns:a16="http://schemas.microsoft.com/office/drawing/2014/main" id="{0112D30C-A1A7-A249-B046-B6C699F6B199}"/>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15</a:t>
            </a:fld>
            <a:endParaRPr lang="en-US" dirty="0"/>
          </a:p>
        </p:txBody>
      </p:sp>
    </p:spTree>
    <p:extLst>
      <p:ext uri="{BB962C8B-B14F-4D97-AF65-F5344CB8AC3E}">
        <p14:creationId xmlns:p14="http://schemas.microsoft.com/office/powerpoint/2010/main" val="38952576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987EE7C0-5528-034A-8399-87BE0A48AA79}"/>
              </a:ext>
            </a:extLst>
          </p:cNvPr>
          <p:cNvSpPr/>
          <p:nvPr/>
        </p:nvSpPr>
        <p:spPr>
          <a:xfrm>
            <a:off x="1956705" y="605135"/>
            <a:ext cx="8305333" cy="830997"/>
          </a:xfrm>
          <a:prstGeom prst="rect">
            <a:avLst/>
          </a:prstGeom>
        </p:spPr>
        <p:txBody>
          <a:bodyPr wrap="square">
            <a:spAutoFit/>
          </a:bodyPr>
          <a:lstStyle/>
          <a:p>
            <a:pPr algn="ctr"/>
            <a:r>
              <a:rPr lang="en-US" sz="2400" dirty="0">
                <a:solidFill>
                  <a:srgbClr val="303336"/>
                </a:solidFill>
                <a:latin typeface="Avenir Roman" panose="02000503020000020003" pitchFamily="2" charset="0"/>
              </a:rPr>
              <a:t>Before we dive too deep into the different aspects of data, recall the </a:t>
            </a:r>
            <a:r>
              <a:rPr lang="en-US" sz="2400" i="1" dirty="0">
                <a:solidFill>
                  <a:srgbClr val="303336"/>
                </a:solidFill>
                <a:latin typeface="Avenir Roman" panose="02000503020000020003" pitchFamily="2" charset="0"/>
              </a:rPr>
              <a:t>Data Science </a:t>
            </a:r>
            <a:r>
              <a:rPr lang="en-US" sz="2400" dirty="0">
                <a:solidFill>
                  <a:srgbClr val="303336"/>
                </a:solidFill>
                <a:latin typeface="Avenir Roman" panose="02000503020000020003" pitchFamily="2" charset="0"/>
              </a:rPr>
              <a:t>process</a:t>
            </a:r>
          </a:p>
        </p:txBody>
      </p:sp>
      <p:sp>
        <p:nvSpPr>
          <p:cNvPr id="15" name="Rectangle 14">
            <a:extLst>
              <a:ext uri="{FF2B5EF4-FFF2-40B4-BE49-F238E27FC236}">
                <a16:creationId xmlns="" xmlns:a16="http://schemas.microsoft.com/office/drawing/2014/main" id="{EDEC0421-A57C-484B-968F-0AB321470549}"/>
              </a:ext>
            </a:extLst>
          </p:cNvPr>
          <p:cNvSpPr/>
          <p:nvPr/>
        </p:nvSpPr>
        <p:spPr>
          <a:xfrm>
            <a:off x="4069836" y="2076408"/>
            <a:ext cx="3955551" cy="719191"/>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6" name="Rectangle 15">
            <a:extLst>
              <a:ext uri="{FF2B5EF4-FFF2-40B4-BE49-F238E27FC236}">
                <a16:creationId xmlns="" xmlns:a16="http://schemas.microsoft.com/office/drawing/2014/main" id="{FD86DF17-5224-7A41-89B1-5F9FE640C6C2}"/>
              </a:ext>
            </a:extLst>
          </p:cNvPr>
          <p:cNvSpPr/>
          <p:nvPr/>
        </p:nvSpPr>
        <p:spPr>
          <a:xfrm>
            <a:off x="4069836" y="2938842"/>
            <a:ext cx="3955551" cy="719191"/>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1E3259C-F9F1-AC44-ACF7-74D197931EF1}"/>
              </a:ext>
            </a:extLst>
          </p:cNvPr>
          <p:cNvSpPr/>
          <p:nvPr/>
        </p:nvSpPr>
        <p:spPr>
          <a:xfrm>
            <a:off x="4069835" y="3801276"/>
            <a:ext cx="3955551" cy="719191"/>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D0B16E0D-7AD1-9447-B8D8-C1B22BE36DF3}"/>
              </a:ext>
            </a:extLst>
          </p:cNvPr>
          <p:cNvSpPr/>
          <p:nvPr/>
        </p:nvSpPr>
        <p:spPr>
          <a:xfrm>
            <a:off x="4069834" y="4661415"/>
            <a:ext cx="3955551" cy="719191"/>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443C014F-F0C0-2F4D-BD42-21A5D256D46F}"/>
              </a:ext>
            </a:extLst>
          </p:cNvPr>
          <p:cNvSpPr/>
          <p:nvPr/>
        </p:nvSpPr>
        <p:spPr>
          <a:xfrm>
            <a:off x="4069834" y="5521554"/>
            <a:ext cx="3955551" cy="719191"/>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ACA84071-2CB6-8045-BAC2-76F29D52804C}"/>
              </a:ext>
            </a:extLst>
          </p:cNvPr>
          <p:cNvSpPr/>
          <p:nvPr/>
        </p:nvSpPr>
        <p:spPr>
          <a:xfrm>
            <a:off x="5162751" y="3067604"/>
            <a:ext cx="1769715" cy="461665"/>
          </a:xfrm>
          <a:prstGeom prst="rect">
            <a:avLst/>
          </a:prstGeom>
        </p:spPr>
        <p:txBody>
          <a:bodyPr wrap="none">
            <a:spAutoFit/>
          </a:bodyPr>
          <a:lstStyle/>
          <a:p>
            <a:pPr algn="ctr"/>
            <a:r>
              <a:rPr lang="en-US" sz="2400" dirty="0"/>
              <a:t>Get the Data</a:t>
            </a:r>
          </a:p>
        </p:txBody>
      </p:sp>
      <p:sp>
        <p:nvSpPr>
          <p:cNvPr id="21" name="Rectangle 20">
            <a:extLst>
              <a:ext uri="{FF2B5EF4-FFF2-40B4-BE49-F238E27FC236}">
                <a16:creationId xmlns="" xmlns:a16="http://schemas.microsoft.com/office/drawing/2014/main" id="{A49E15E4-C0F2-4A4C-80BB-3C7D46E59A4A}"/>
              </a:ext>
            </a:extLst>
          </p:cNvPr>
          <p:cNvSpPr/>
          <p:nvPr/>
        </p:nvSpPr>
        <p:spPr>
          <a:xfrm>
            <a:off x="4919478" y="3954756"/>
            <a:ext cx="2256259" cy="461665"/>
          </a:xfrm>
          <a:prstGeom prst="rect">
            <a:avLst/>
          </a:prstGeom>
        </p:spPr>
        <p:txBody>
          <a:bodyPr wrap="none">
            <a:spAutoFit/>
          </a:bodyPr>
          <a:lstStyle/>
          <a:p>
            <a:pPr algn="ctr"/>
            <a:r>
              <a:rPr lang="en-US" sz="2400" dirty="0"/>
              <a:t>Explore the Data</a:t>
            </a:r>
          </a:p>
        </p:txBody>
      </p:sp>
      <p:sp>
        <p:nvSpPr>
          <p:cNvPr id="22" name="Rectangle 21">
            <a:extLst>
              <a:ext uri="{FF2B5EF4-FFF2-40B4-BE49-F238E27FC236}">
                <a16:creationId xmlns="" xmlns:a16="http://schemas.microsoft.com/office/drawing/2014/main" id="{F3B2FBDA-7718-7C45-928F-21FFCA8F3E45}"/>
              </a:ext>
            </a:extLst>
          </p:cNvPr>
          <p:cNvSpPr/>
          <p:nvPr/>
        </p:nvSpPr>
        <p:spPr>
          <a:xfrm>
            <a:off x="4981578" y="4790178"/>
            <a:ext cx="2132059" cy="461665"/>
          </a:xfrm>
          <a:prstGeom prst="rect">
            <a:avLst/>
          </a:prstGeom>
        </p:spPr>
        <p:txBody>
          <a:bodyPr wrap="none">
            <a:spAutoFit/>
          </a:bodyPr>
          <a:lstStyle/>
          <a:p>
            <a:pPr algn="ctr"/>
            <a:r>
              <a:rPr lang="en-US" sz="2400" dirty="0">
                <a:solidFill>
                  <a:schemeClr val="bg1"/>
                </a:solidFill>
              </a:rPr>
              <a:t>Model the Data</a:t>
            </a:r>
          </a:p>
        </p:txBody>
      </p:sp>
      <p:sp>
        <p:nvSpPr>
          <p:cNvPr id="24" name="Rectangle 23">
            <a:extLst>
              <a:ext uri="{FF2B5EF4-FFF2-40B4-BE49-F238E27FC236}">
                <a16:creationId xmlns="" xmlns:a16="http://schemas.microsoft.com/office/drawing/2014/main" id="{072C6754-4FC0-0F49-8818-3B8EAC181206}"/>
              </a:ext>
            </a:extLst>
          </p:cNvPr>
          <p:cNvSpPr/>
          <p:nvPr/>
        </p:nvSpPr>
        <p:spPr>
          <a:xfrm>
            <a:off x="4122176" y="5681094"/>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2" name="Curved Right Arrow 11">
            <a:extLst>
              <a:ext uri="{FF2B5EF4-FFF2-40B4-BE49-F238E27FC236}">
                <a16:creationId xmlns="" xmlns:a16="http://schemas.microsoft.com/office/drawing/2014/main" id="{73EB1157-BCF1-A544-8BAD-EFFF8AB3EB9A}"/>
              </a:ext>
            </a:extLst>
          </p:cNvPr>
          <p:cNvSpPr/>
          <p:nvPr/>
        </p:nvSpPr>
        <p:spPr>
          <a:xfrm flipH="1" flipV="1">
            <a:off x="8268652" y="2184398"/>
            <a:ext cx="849649" cy="1976471"/>
          </a:xfrm>
          <a:prstGeom prst="curved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lide Number Placeholder 9">
            <a:extLst>
              <a:ext uri="{FF2B5EF4-FFF2-40B4-BE49-F238E27FC236}">
                <a16:creationId xmlns="" xmlns:a16="http://schemas.microsoft.com/office/drawing/2014/main" id="{0F3B5CC1-D081-F34E-9197-E0F437787678}"/>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16</a:t>
            </a:fld>
            <a:endParaRPr lang="en-US" dirty="0"/>
          </a:p>
        </p:txBody>
      </p:sp>
    </p:spTree>
    <p:extLst>
      <p:ext uri="{BB962C8B-B14F-4D97-AF65-F5344CB8AC3E}">
        <p14:creationId xmlns:p14="http://schemas.microsoft.com/office/powerpoint/2010/main" val="27623228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987EE7C0-5528-034A-8399-87BE0A48AA79}"/>
              </a:ext>
            </a:extLst>
          </p:cNvPr>
          <p:cNvSpPr/>
          <p:nvPr/>
        </p:nvSpPr>
        <p:spPr>
          <a:xfrm>
            <a:off x="1956705" y="605135"/>
            <a:ext cx="8305333" cy="830997"/>
          </a:xfrm>
          <a:prstGeom prst="rect">
            <a:avLst/>
          </a:prstGeom>
        </p:spPr>
        <p:txBody>
          <a:bodyPr wrap="square">
            <a:spAutoFit/>
          </a:bodyPr>
          <a:lstStyle/>
          <a:p>
            <a:pPr algn="ctr"/>
            <a:r>
              <a:rPr lang="en-US" sz="2400" dirty="0">
                <a:solidFill>
                  <a:srgbClr val="303336"/>
                </a:solidFill>
                <a:latin typeface="Avenir Roman" panose="02000503020000020003" pitchFamily="2" charset="0"/>
              </a:rPr>
              <a:t>Before we dive too deep into the different aspects of data, recall the </a:t>
            </a:r>
            <a:r>
              <a:rPr lang="en-US" sz="2400" i="1" dirty="0">
                <a:solidFill>
                  <a:srgbClr val="303336"/>
                </a:solidFill>
                <a:latin typeface="Avenir Roman" panose="02000503020000020003" pitchFamily="2" charset="0"/>
              </a:rPr>
              <a:t>Data Science </a:t>
            </a:r>
            <a:r>
              <a:rPr lang="en-US" sz="2400" dirty="0">
                <a:solidFill>
                  <a:srgbClr val="303336"/>
                </a:solidFill>
                <a:latin typeface="Avenir Roman" panose="02000503020000020003" pitchFamily="2" charset="0"/>
              </a:rPr>
              <a:t>process</a:t>
            </a:r>
          </a:p>
        </p:txBody>
      </p:sp>
      <p:sp>
        <p:nvSpPr>
          <p:cNvPr id="15" name="Rectangle 14">
            <a:extLst>
              <a:ext uri="{FF2B5EF4-FFF2-40B4-BE49-F238E27FC236}">
                <a16:creationId xmlns="" xmlns:a16="http://schemas.microsoft.com/office/drawing/2014/main" id="{EDEC0421-A57C-484B-968F-0AB321470549}"/>
              </a:ext>
            </a:extLst>
          </p:cNvPr>
          <p:cNvSpPr/>
          <p:nvPr/>
        </p:nvSpPr>
        <p:spPr>
          <a:xfrm>
            <a:off x="4069836" y="2076408"/>
            <a:ext cx="3955551" cy="719191"/>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6" name="Rectangle 15">
            <a:extLst>
              <a:ext uri="{FF2B5EF4-FFF2-40B4-BE49-F238E27FC236}">
                <a16:creationId xmlns="" xmlns:a16="http://schemas.microsoft.com/office/drawing/2014/main" id="{FD86DF17-5224-7A41-89B1-5F9FE640C6C2}"/>
              </a:ext>
            </a:extLst>
          </p:cNvPr>
          <p:cNvSpPr/>
          <p:nvPr/>
        </p:nvSpPr>
        <p:spPr>
          <a:xfrm>
            <a:off x="4069836" y="2938842"/>
            <a:ext cx="3955551" cy="719191"/>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1E3259C-F9F1-AC44-ACF7-74D197931EF1}"/>
              </a:ext>
            </a:extLst>
          </p:cNvPr>
          <p:cNvSpPr/>
          <p:nvPr/>
        </p:nvSpPr>
        <p:spPr>
          <a:xfrm>
            <a:off x="4069835" y="3801276"/>
            <a:ext cx="3955551" cy="719191"/>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D0B16E0D-7AD1-9447-B8D8-C1B22BE36DF3}"/>
              </a:ext>
            </a:extLst>
          </p:cNvPr>
          <p:cNvSpPr/>
          <p:nvPr/>
        </p:nvSpPr>
        <p:spPr>
          <a:xfrm>
            <a:off x="4069834" y="4661415"/>
            <a:ext cx="3955551" cy="719191"/>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443C014F-F0C0-2F4D-BD42-21A5D256D46F}"/>
              </a:ext>
            </a:extLst>
          </p:cNvPr>
          <p:cNvSpPr/>
          <p:nvPr/>
        </p:nvSpPr>
        <p:spPr>
          <a:xfrm>
            <a:off x="4069834" y="5521554"/>
            <a:ext cx="3955551" cy="719191"/>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ACA84071-2CB6-8045-BAC2-76F29D52804C}"/>
              </a:ext>
            </a:extLst>
          </p:cNvPr>
          <p:cNvSpPr/>
          <p:nvPr/>
        </p:nvSpPr>
        <p:spPr>
          <a:xfrm>
            <a:off x="5162751" y="3067604"/>
            <a:ext cx="1769715" cy="461665"/>
          </a:xfrm>
          <a:prstGeom prst="rect">
            <a:avLst/>
          </a:prstGeom>
        </p:spPr>
        <p:txBody>
          <a:bodyPr wrap="none">
            <a:spAutoFit/>
          </a:bodyPr>
          <a:lstStyle/>
          <a:p>
            <a:pPr algn="ctr"/>
            <a:r>
              <a:rPr lang="en-US" sz="2400" dirty="0"/>
              <a:t>Get the Data</a:t>
            </a:r>
          </a:p>
        </p:txBody>
      </p:sp>
      <p:sp>
        <p:nvSpPr>
          <p:cNvPr id="21" name="Rectangle 20">
            <a:extLst>
              <a:ext uri="{FF2B5EF4-FFF2-40B4-BE49-F238E27FC236}">
                <a16:creationId xmlns="" xmlns:a16="http://schemas.microsoft.com/office/drawing/2014/main" id="{A49E15E4-C0F2-4A4C-80BB-3C7D46E59A4A}"/>
              </a:ext>
            </a:extLst>
          </p:cNvPr>
          <p:cNvSpPr/>
          <p:nvPr/>
        </p:nvSpPr>
        <p:spPr>
          <a:xfrm>
            <a:off x="4919478" y="3954756"/>
            <a:ext cx="2256259" cy="461665"/>
          </a:xfrm>
          <a:prstGeom prst="rect">
            <a:avLst/>
          </a:prstGeom>
        </p:spPr>
        <p:txBody>
          <a:bodyPr wrap="none">
            <a:spAutoFit/>
          </a:bodyPr>
          <a:lstStyle/>
          <a:p>
            <a:pPr algn="ctr"/>
            <a:r>
              <a:rPr lang="en-US" sz="2400" dirty="0"/>
              <a:t>Explore the Data</a:t>
            </a:r>
          </a:p>
        </p:txBody>
      </p:sp>
      <p:sp>
        <p:nvSpPr>
          <p:cNvPr id="22" name="Rectangle 21">
            <a:extLst>
              <a:ext uri="{FF2B5EF4-FFF2-40B4-BE49-F238E27FC236}">
                <a16:creationId xmlns="" xmlns:a16="http://schemas.microsoft.com/office/drawing/2014/main" id="{F3B2FBDA-7718-7C45-928F-21FFCA8F3E45}"/>
              </a:ext>
            </a:extLst>
          </p:cNvPr>
          <p:cNvSpPr/>
          <p:nvPr/>
        </p:nvSpPr>
        <p:spPr>
          <a:xfrm>
            <a:off x="4981578" y="4790178"/>
            <a:ext cx="2132059" cy="461665"/>
          </a:xfrm>
          <a:prstGeom prst="rect">
            <a:avLst/>
          </a:prstGeom>
        </p:spPr>
        <p:txBody>
          <a:bodyPr wrap="none">
            <a:spAutoFit/>
          </a:bodyPr>
          <a:lstStyle/>
          <a:p>
            <a:pPr algn="ctr"/>
            <a:r>
              <a:rPr lang="en-US" sz="2400" dirty="0">
                <a:solidFill>
                  <a:schemeClr val="bg1"/>
                </a:solidFill>
              </a:rPr>
              <a:t>Model the Data</a:t>
            </a:r>
          </a:p>
        </p:txBody>
      </p:sp>
      <p:sp>
        <p:nvSpPr>
          <p:cNvPr id="24" name="Rectangle 23">
            <a:extLst>
              <a:ext uri="{FF2B5EF4-FFF2-40B4-BE49-F238E27FC236}">
                <a16:creationId xmlns="" xmlns:a16="http://schemas.microsoft.com/office/drawing/2014/main" id="{072C6754-4FC0-0F49-8818-3B8EAC181206}"/>
              </a:ext>
            </a:extLst>
          </p:cNvPr>
          <p:cNvSpPr/>
          <p:nvPr/>
        </p:nvSpPr>
        <p:spPr>
          <a:xfrm>
            <a:off x="4122176" y="5681094"/>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2" name="Curved Right Arrow 11">
            <a:extLst>
              <a:ext uri="{FF2B5EF4-FFF2-40B4-BE49-F238E27FC236}">
                <a16:creationId xmlns="" xmlns:a16="http://schemas.microsoft.com/office/drawing/2014/main" id="{73EB1157-BCF1-A544-8BAD-EFFF8AB3EB9A}"/>
              </a:ext>
            </a:extLst>
          </p:cNvPr>
          <p:cNvSpPr/>
          <p:nvPr/>
        </p:nvSpPr>
        <p:spPr>
          <a:xfrm>
            <a:off x="2976915" y="2375273"/>
            <a:ext cx="863600" cy="1103569"/>
          </a:xfrm>
          <a:prstGeom prst="curved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lide Number Placeholder 9">
            <a:extLst>
              <a:ext uri="{FF2B5EF4-FFF2-40B4-BE49-F238E27FC236}">
                <a16:creationId xmlns="" xmlns:a16="http://schemas.microsoft.com/office/drawing/2014/main" id="{90A7C4B5-84D3-D746-9F1C-C7C5BFC8C21E}"/>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17</a:t>
            </a:fld>
            <a:endParaRPr lang="en-US" dirty="0"/>
          </a:p>
        </p:txBody>
      </p:sp>
    </p:spTree>
    <p:extLst>
      <p:ext uri="{BB962C8B-B14F-4D97-AF65-F5344CB8AC3E}">
        <p14:creationId xmlns:p14="http://schemas.microsoft.com/office/powerpoint/2010/main" val="10695415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987EE7C0-5528-034A-8399-87BE0A48AA79}"/>
              </a:ext>
            </a:extLst>
          </p:cNvPr>
          <p:cNvSpPr/>
          <p:nvPr/>
        </p:nvSpPr>
        <p:spPr>
          <a:xfrm>
            <a:off x="1956705" y="605135"/>
            <a:ext cx="8305333" cy="830997"/>
          </a:xfrm>
          <a:prstGeom prst="rect">
            <a:avLst/>
          </a:prstGeom>
        </p:spPr>
        <p:txBody>
          <a:bodyPr wrap="square">
            <a:spAutoFit/>
          </a:bodyPr>
          <a:lstStyle/>
          <a:p>
            <a:pPr algn="ctr"/>
            <a:r>
              <a:rPr lang="en-US" sz="2400" dirty="0">
                <a:solidFill>
                  <a:srgbClr val="303336"/>
                </a:solidFill>
                <a:latin typeface="Avenir Roman" panose="02000503020000020003" pitchFamily="2" charset="0"/>
              </a:rPr>
              <a:t>Before we dive too deep into the different aspects of data, recall the </a:t>
            </a:r>
            <a:r>
              <a:rPr lang="en-US" sz="2400" i="1" dirty="0">
                <a:solidFill>
                  <a:srgbClr val="303336"/>
                </a:solidFill>
                <a:latin typeface="Avenir Roman" panose="02000503020000020003" pitchFamily="2" charset="0"/>
              </a:rPr>
              <a:t>Data Science </a:t>
            </a:r>
            <a:r>
              <a:rPr lang="en-US" sz="2400" dirty="0">
                <a:solidFill>
                  <a:srgbClr val="303336"/>
                </a:solidFill>
                <a:latin typeface="Avenir Roman" panose="02000503020000020003" pitchFamily="2" charset="0"/>
              </a:rPr>
              <a:t>process</a:t>
            </a:r>
          </a:p>
        </p:txBody>
      </p:sp>
      <p:sp>
        <p:nvSpPr>
          <p:cNvPr id="15" name="Rectangle 14">
            <a:extLst>
              <a:ext uri="{FF2B5EF4-FFF2-40B4-BE49-F238E27FC236}">
                <a16:creationId xmlns="" xmlns:a16="http://schemas.microsoft.com/office/drawing/2014/main" id="{EDEC0421-A57C-484B-968F-0AB321470549}"/>
              </a:ext>
            </a:extLst>
          </p:cNvPr>
          <p:cNvSpPr/>
          <p:nvPr/>
        </p:nvSpPr>
        <p:spPr>
          <a:xfrm>
            <a:off x="4069836" y="2076408"/>
            <a:ext cx="3955551" cy="719191"/>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6" name="Rectangle 15">
            <a:extLst>
              <a:ext uri="{FF2B5EF4-FFF2-40B4-BE49-F238E27FC236}">
                <a16:creationId xmlns="" xmlns:a16="http://schemas.microsoft.com/office/drawing/2014/main" id="{FD86DF17-5224-7A41-89B1-5F9FE640C6C2}"/>
              </a:ext>
            </a:extLst>
          </p:cNvPr>
          <p:cNvSpPr/>
          <p:nvPr/>
        </p:nvSpPr>
        <p:spPr>
          <a:xfrm>
            <a:off x="4069836" y="2938842"/>
            <a:ext cx="3955551" cy="719191"/>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1E3259C-F9F1-AC44-ACF7-74D197931EF1}"/>
              </a:ext>
            </a:extLst>
          </p:cNvPr>
          <p:cNvSpPr/>
          <p:nvPr/>
        </p:nvSpPr>
        <p:spPr>
          <a:xfrm>
            <a:off x="4069835" y="3801276"/>
            <a:ext cx="3955551" cy="719191"/>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D0B16E0D-7AD1-9447-B8D8-C1B22BE36DF3}"/>
              </a:ext>
            </a:extLst>
          </p:cNvPr>
          <p:cNvSpPr/>
          <p:nvPr/>
        </p:nvSpPr>
        <p:spPr>
          <a:xfrm>
            <a:off x="4069834" y="4661415"/>
            <a:ext cx="3955551" cy="719191"/>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443C014F-F0C0-2F4D-BD42-21A5D256D46F}"/>
              </a:ext>
            </a:extLst>
          </p:cNvPr>
          <p:cNvSpPr/>
          <p:nvPr/>
        </p:nvSpPr>
        <p:spPr>
          <a:xfrm>
            <a:off x="4069834" y="5521554"/>
            <a:ext cx="3955551" cy="719191"/>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ACA84071-2CB6-8045-BAC2-76F29D52804C}"/>
              </a:ext>
            </a:extLst>
          </p:cNvPr>
          <p:cNvSpPr/>
          <p:nvPr/>
        </p:nvSpPr>
        <p:spPr>
          <a:xfrm>
            <a:off x="5162751" y="3067604"/>
            <a:ext cx="1769715" cy="461665"/>
          </a:xfrm>
          <a:prstGeom prst="rect">
            <a:avLst/>
          </a:prstGeom>
        </p:spPr>
        <p:txBody>
          <a:bodyPr wrap="none">
            <a:spAutoFit/>
          </a:bodyPr>
          <a:lstStyle/>
          <a:p>
            <a:pPr algn="ctr"/>
            <a:r>
              <a:rPr lang="en-US" sz="2400" dirty="0"/>
              <a:t>Get the Data</a:t>
            </a:r>
          </a:p>
        </p:txBody>
      </p:sp>
      <p:sp>
        <p:nvSpPr>
          <p:cNvPr id="21" name="Rectangle 20">
            <a:extLst>
              <a:ext uri="{FF2B5EF4-FFF2-40B4-BE49-F238E27FC236}">
                <a16:creationId xmlns="" xmlns:a16="http://schemas.microsoft.com/office/drawing/2014/main" id="{A49E15E4-C0F2-4A4C-80BB-3C7D46E59A4A}"/>
              </a:ext>
            </a:extLst>
          </p:cNvPr>
          <p:cNvSpPr/>
          <p:nvPr/>
        </p:nvSpPr>
        <p:spPr>
          <a:xfrm>
            <a:off x="4919478" y="3954756"/>
            <a:ext cx="2256259" cy="461665"/>
          </a:xfrm>
          <a:prstGeom prst="rect">
            <a:avLst/>
          </a:prstGeom>
        </p:spPr>
        <p:txBody>
          <a:bodyPr wrap="none">
            <a:spAutoFit/>
          </a:bodyPr>
          <a:lstStyle/>
          <a:p>
            <a:pPr algn="ctr"/>
            <a:r>
              <a:rPr lang="en-US" sz="2400" dirty="0"/>
              <a:t>Explore the Data</a:t>
            </a:r>
          </a:p>
        </p:txBody>
      </p:sp>
      <p:sp>
        <p:nvSpPr>
          <p:cNvPr id="22" name="Rectangle 21">
            <a:extLst>
              <a:ext uri="{FF2B5EF4-FFF2-40B4-BE49-F238E27FC236}">
                <a16:creationId xmlns="" xmlns:a16="http://schemas.microsoft.com/office/drawing/2014/main" id="{F3B2FBDA-7718-7C45-928F-21FFCA8F3E45}"/>
              </a:ext>
            </a:extLst>
          </p:cNvPr>
          <p:cNvSpPr/>
          <p:nvPr/>
        </p:nvSpPr>
        <p:spPr>
          <a:xfrm>
            <a:off x="4981578" y="4790178"/>
            <a:ext cx="2132059" cy="461665"/>
          </a:xfrm>
          <a:prstGeom prst="rect">
            <a:avLst/>
          </a:prstGeom>
        </p:spPr>
        <p:txBody>
          <a:bodyPr wrap="none">
            <a:spAutoFit/>
          </a:bodyPr>
          <a:lstStyle/>
          <a:p>
            <a:pPr algn="ctr"/>
            <a:r>
              <a:rPr lang="en-US" sz="2400" dirty="0">
                <a:solidFill>
                  <a:schemeClr val="bg1"/>
                </a:solidFill>
              </a:rPr>
              <a:t>Model the Data</a:t>
            </a:r>
          </a:p>
        </p:txBody>
      </p:sp>
      <p:sp>
        <p:nvSpPr>
          <p:cNvPr id="24" name="Rectangle 23">
            <a:extLst>
              <a:ext uri="{FF2B5EF4-FFF2-40B4-BE49-F238E27FC236}">
                <a16:creationId xmlns="" xmlns:a16="http://schemas.microsoft.com/office/drawing/2014/main" id="{072C6754-4FC0-0F49-8818-3B8EAC181206}"/>
              </a:ext>
            </a:extLst>
          </p:cNvPr>
          <p:cNvSpPr/>
          <p:nvPr/>
        </p:nvSpPr>
        <p:spPr>
          <a:xfrm>
            <a:off x="4122176" y="5681094"/>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2" name="Curved Right Arrow 11">
            <a:extLst>
              <a:ext uri="{FF2B5EF4-FFF2-40B4-BE49-F238E27FC236}">
                <a16:creationId xmlns="" xmlns:a16="http://schemas.microsoft.com/office/drawing/2014/main" id="{73EB1157-BCF1-A544-8BAD-EFFF8AB3EB9A}"/>
              </a:ext>
            </a:extLst>
          </p:cNvPr>
          <p:cNvSpPr/>
          <p:nvPr/>
        </p:nvSpPr>
        <p:spPr>
          <a:xfrm>
            <a:off x="2962957" y="3249491"/>
            <a:ext cx="863600" cy="1103569"/>
          </a:xfrm>
          <a:prstGeom prst="curved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lide Number Placeholder 9">
            <a:extLst>
              <a:ext uri="{FF2B5EF4-FFF2-40B4-BE49-F238E27FC236}">
                <a16:creationId xmlns="" xmlns:a16="http://schemas.microsoft.com/office/drawing/2014/main" id="{20DFE009-CD75-3346-92FD-6081E2BB582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18</a:t>
            </a:fld>
            <a:endParaRPr lang="en-US" dirty="0"/>
          </a:p>
        </p:txBody>
      </p:sp>
    </p:spTree>
    <p:extLst>
      <p:ext uri="{BB962C8B-B14F-4D97-AF65-F5344CB8AC3E}">
        <p14:creationId xmlns:p14="http://schemas.microsoft.com/office/powerpoint/2010/main" val="30781393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987EE7C0-5528-034A-8399-87BE0A48AA79}"/>
              </a:ext>
            </a:extLst>
          </p:cNvPr>
          <p:cNvSpPr/>
          <p:nvPr/>
        </p:nvSpPr>
        <p:spPr>
          <a:xfrm>
            <a:off x="1956705" y="605135"/>
            <a:ext cx="8305333" cy="830997"/>
          </a:xfrm>
          <a:prstGeom prst="rect">
            <a:avLst/>
          </a:prstGeom>
        </p:spPr>
        <p:txBody>
          <a:bodyPr wrap="square">
            <a:spAutoFit/>
          </a:bodyPr>
          <a:lstStyle/>
          <a:p>
            <a:pPr algn="ctr"/>
            <a:r>
              <a:rPr lang="en-US" sz="2400" dirty="0">
                <a:solidFill>
                  <a:srgbClr val="303336"/>
                </a:solidFill>
                <a:latin typeface="Avenir Roman" panose="02000503020000020003" pitchFamily="2" charset="0"/>
              </a:rPr>
              <a:t>Before we dive too deep into the different aspects of data, recall the </a:t>
            </a:r>
            <a:r>
              <a:rPr lang="en-US" sz="2400" i="1" dirty="0">
                <a:solidFill>
                  <a:srgbClr val="303336"/>
                </a:solidFill>
                <a:latin typeface="Avenir Roman" panose="02000503020000020003" pitchFamily="2" charset="0"/>
              </a:rPr>
              <a:t>Data Science </a:t>
            </a:r>
            <a:r>
              <a:rPr lang="en-US" sz="2400" dirty="0">
                <a:solidFill>
                  <a:srgbClr val="303336"/>
                </a:solidFill>
                <a:latin typeface="Avenir Roman" panose="02000503020000020003" pitchFamily="2" charset="0"/>
              </a:rPr>
              <a:t>process</a:t>
            </a:r>
          </a:p>
        </p:txBody>
      </p:sp>
      <p:sp>
        <p:nvSpPr>
          <p:cNvPr id="15" name="Rectangle 14">
            <a:extLst>
              <a:ext uri="{FF2B5EF4-FFF2-40B4-BE49-F238E27FC236}">
                <a16:creationId xmlns="" xmlns:a16="http://schemas.microsoft.com/office/drawing/2014/main" id="{EDEC0421-A57C-484B-968F-0AB321470549}"/>
              </a:ext>
            </a:extLst>
          </p:cNvPr>
          <p:cNvSpPr/>
          <p:nvPr/>
        </p:nvSpPr>
        <p:spPr>
          <a:xfrm>
            <a:off x="4069836" y="2076408"/>
            <a:ext cx="3955551" cy="719191"/>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6" name="Rectangle 15">
            <a:extLst>
              <a:ext uri="{FF2B5EF4-FFF2-40B4-BE49-F238E27FC236}">
                <a16:creationId xmlns="" xmlns:a16="http://schemas.microsoft.com/office/drawing/2014/main" id="{FD86DF17-5224-7A41-89B1-5F9FE640C6C2}"/>
              </a:ext>
            </a:extLst>
          </p:cNvPr>
          <p:cNvSpPr/>
          <p:nvPr/>
        </p:nvSpPr>
        <p:spPr>
          <a:xfrm>
            <a:off x="4069836" y="2938842"/>
            <a:ext cx="3955551" cy="719191"/>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1E3259C-F9F1-AC44-ACF7-74D197931EF1}"/>
              </a:ext>
            </a:extLst>
          </p:cNvPr>
          <p:cNvSpPr/>
          <p:nvPr/>
        </p:nvSpPr>
        <p:spPr>
          <a:xfrm>
            <a:off x="4069835" y="3801276"/>
            <a:ext cx="3955551" cy="719191"/>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D0B16E0D-7AD1-9447-B8D8-C1B22BE36DF3}"/>
              </a:ext>
            </a:extLst>
          </p:cNvPr>
          <p:cNvSpPr/>
          <p:nvPr/>
        </p:nvSpPr>
        <p:spPr>
          <a:xfrm>
            <a:off x="4069834" y="4661415"/>
            <a:ext cx="3955551" cy="719191"/>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443C014F-F0C0-2F4D-BD42-21A5D256D46F}"/>
              </a:ext>
            </a:extLst>
          </p:cNvPr>
          <p:cNvSpPr/>
          <p:nvPr/>
        </p:nvSpPr>
        <p:spPr>
          <a:xfrm>
            <a:off x="4069834" y="5521554"/>
            <a:ext cx="3955551" cy="719191"/>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ACA84071-2CB6-8045-BAC2-76F29D52804C}"/>
              </a:ext>
            </a:extLst>
          </p:cNvPr>
          <p:cNvSpPr/>
          <p:nvPr/>
        </p:nvSpPr>
        <p:spPr>
          <a:xfrm>
            <a:off x="5162751" y="3067604"/>
            <a:ext cx="1769715" cy="461665"/>
          </a:xfrm>
          <a:prstGeom prst="rect">
            <a:avLst/>
          </a:prstGeom>
        </p:spPr>
        <p:txBody>
          <a:bodyPr wrap="none">
            <a:spAutoFit/>
          </a:bodyPr>
          <a:lstStyle/>
          <a:p>
            <a:pPr algn="ctr"/>
            <a:r>
              <a:rPr lang="en-US" sz="2400" dirty="0"/>
              <a:t>Get the Data</a:t>
            </a:r>
          </a:p>
        </p:txBody>
      </p:sp>
      <p:sp>
        <p:nvSpPr>
          <p:cNvPr id="21" name="Rectangle 20">
            <a:extLst>
              <a:ext uri="{FF2B5EF4-FFF2-40B4-BE49-F238E27FC236}">
                <a16:creationId xmlns="" xmlns:a16="http://schemas.microsoft.com/office/drawing/2014/main" id="{A49E15E4-C0F2-4A4C-80BB-3C7D46E59A4A}"/>
              </a:ext>
            </a:extLst>
          </p:cNvPr>
          <p:cNvSpPr/>
          <p:nvPr/>
        </p:nvSpPr>
        <p:spPr>
          <a:xfrm>
            <a:off x="4919478" y="3954756"/>
            <a:ext cx="2256259" cy="461665"/>
          </a:xfrm>
          <a:prstGeom prst="rect">
            <a:avLst/>
          </a:prstGeom>
        </p:spPr>
        <p:txBody>
          <a:bodyPr wrap="none">
            <a:spAutoFit/>
          </a:bodyPr>
          <a:lstStyle/>
          <a:p>
            <a:pPr algn="ctr"/>
            <a:r>
              <a:rPr lang="en-US" sz="2400" dirty="0"/>
              <a:t>Explore the Data</a:t>
            </a:r>
          </a:p>
        </p:txBody>
      </p:sp>
      <p:sp>
        <p:nvSpPr>
          <p:cNvPr id="22" name="Rectangle 21">
            <a:extLst>
              <a:ext uri="{FF2B5EF4-FFF2-40B4-BE49-F238E27FC236}">
                <a16:creationId xmlns="" xmlns:a16="http://schemas.microsoft.com/office/drawing/2014/main" id="{F3B2FBDA-7718-7C45-928F-21FFCA8F3E45}"/>
              </a:ext>
            </a:extLst>
          </p:cNvPr>
          <p:cNvSpPr/>
          <p:nvPr/>
        </p:nvSpPr>
        <p:spPr>
          <a:xfrm>
            <a:off x="4981578" y="4790178"/>
            <a:ext cx="2132059" cy="461665"/>
          </a:xfrm>
          <a:prstGeom prst="rect">
            <a:avLst/>
          </a:prstGeom>
        </p:spPr>
        <p:txBody>
          <a:bodyPr wrap="none">
            <a:spAutoFit/>
          </a:bodyPr>
          <a:lstStyle/>
          <a:p>
            <a:pPr algn="ctr"/>
            <a:r>
              <a:rPr lang="en-US" sz="2400" dirty="0">
                <a:solidFill>
                  <a:schemeClr val="bg1"/>
                </a:solidFill>
              </a:rPr>
              <a:t>Model the Data</a:t>
            </a:r>
          </a:p>
        </p:txBody>
      </p:sp>
      <p:sp>
        <p:nvSpPr>
          <p:cNvPr id="24" name="Rectangle 23">
            <a:extLst>
              <a:ext uri="{FF2B5EF4-FFF2-40B4-BE49-F238E27FC236}">
                <a16:creationId xmlns="" xmlns:a16="http://schemas.microsoft.com/office/drawing/2014/main" id="{072C6754-4FC0-0F49-8818-3B8EAC181206}"/>
              </a:ext>
            </a:extLst>
          </p:cNvPr>
          <p:cNvSpPr/>
          <p:nvPr/>
        </p:nvSpPr>
        <p:spPr>
          <a:xfrm>
            <a:off x="4122176" y="5681094"/>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2" name="Curved Right Arrow 11">
            <a:extLst>
              <a:ext uri="{FF2B5EF4-FFF2-40B4-BE49-F238E27FC236}">
                <a16:creationId xmlns="" xmlns:a16="http://schemas.microsoft.com/office/drawing/2014/main" id="{73EB1157-BCF1-A544-8BAD-EFFF8AB3EB9A}"/>
              </a:ext>
            </a:extLst>
          </p:cNvPr>
          <p:cNvSpPr/>
          <p:nvPr/>
        </p:nvSpPr>
        <p:spPr>
          <a:xfrm>
            <a:off x="2962957" y="4109630"/>
            <a:ext cx="863600" cy="1103569"/>
          </a:xfrm>
          <a:prstGeom prst="curved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lide Number Placeholder 9">
            <a:extLst>
              <a:ext uri="{FF2B5EF4-FFF2-40B4-BE49-F238E27FC236}">
                <a16:creationId xmlns="" xmlns:a16="http://schemas.microsoft.com/office/drawing/2014/main" id="{C8184941-B6AD-254C-8A5D-4AA6DA76943E}"/>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19</a:t>
            </a:fld>
            <a:endParaRPr lang="en-US" dirty="0"/>
          </a:p>
        </p:txBody>
      </p:sp>
    </p:spTree>
    <p:extLst>
      <p:ext uri="{BB962C8B-B14F-4D97-AF65-F5344CB8AC3E}">
        <p14:creationId xmlns:p14="http://schemas.microsoft.com/office/powerpoint/2010/main" val="3744924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8B7CA55-066D-DE4F-98F1-19E39CB74039}"/>
              </a:ext>
            </a:extLst>
          </p:cNvPr>
          <p:cNvSpPr/>
          <p:nvPr/>
        </p:nvSpPr>
        <p:spPr>
          <a:xfrm>
            <a:off x="3886379" y="2212117"/>
            <a:ext cx="4419241" cy="830997"/>
          </a:xfrm>
          <a:prstGeom prst="rect">
            <a:avLst/>
          </a:prstGeom>
        </p:spPr>
        <p:txBody>
          <a:bodyPr wrap="square" anchor="b">
            <a:spAutoFit/>
          </a:bodyPr>
          <a:lstStyle/>
          <a:p>
            <a:pPr algn="ctr"/>
            <a:r>
              <a:rPr lang="en-US" sz="4800" dirty="0">
                <a:solidFill>
                  <a:schemeClr val="tx1">
                    <a:lumMod val="75000"/>
                    <a:lumOff val="25000"/>
                  </a:schemeClr>
                </a:solidFill>
                <a:latin typeface="Avenir Medium" panose="02000503020000020003" pitchFamily="2" charset="0"/>
              </a:rPr>
              <a:t>What is data?</a:t>
            </a:r>
          </a:p>
        </p:txBody>
      </p:sp>
      <p:sp>
        <p:nvSpPr>
          <p:cNvPr id="22" name="Slide Number Placeholder 9">
            <a:extLst>
              <a:ext uri="{FF2B5EF4-FFF2-40B4-BE49-F238E27FC236}">
                <a16:creationId xmlns="" xmlns:a16="http://schemas.microsoft.com/office/drawing/2014/main" id="{DF0812ED-23D5-8D43-83FA-E0096F793F4C}"/>
              </a:ext>
            </a:extLst>
          </p:cNvPr>
          <p:cNvSpPr>
            <a:spLocks noGrp="1"/>
          </p:cNvSpPr>
          <p:nvPr>
            <p:ph type="sldNum" sz="quarter" idx="12"/>
          </p:nvPr>
        </p:nvSpPr>
        <p:spPr>
          <a:xfrm>
            <a:off x="9243420" y="6342385"/>
            <a:ext cx="2743200" cy="365125"/>
          </a:xfrm>
        </p:spPr>
        <p:txBody>
          <a:bodyPr/>
          <a:lstStyle/>
          <a:p>
            <a:fld id="{6BCA73C5-4051-2D45-AC51-FD5A1C1C157A}" type="slidenum">
              <a:rPr lang="en-US" smtClean="0"/>
              <a:t>2</a:t>
            </a:fld>
            <a:endParaRPr lang="en-US" dirty="0"/>
          </a:p>
        </p:txBody>
      </p:sp>
    </p:spTree>
    <p:extLst>
      <p:ext uri="{BB962C8B-B14F-4D97-AF65-F5344CB8AC3E}">
        <p14:creationId xmlns:p14="http://schemas.microsoft.com/office/powerpoint/2010/main" val="31004688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 xmlns:a16="http://schemas.microsoft.com/office/drawing/2014/main" id="{2469798A-3287-FE41-A8B3-9C5EBD440DA9}"/>
              </a:ext>
            </a:extLst>
          </p:cNvPr>
          <p:cNvSpPr txBox="1">
            <a:spLocks/>
          </p:cNvSpPr>
          <p:nvPr/>
        </p:nvSpPr>
        <p:spPr>
          <a:xfrm>
            <a:off x="2141643" y="1091278"/>
            <a:ext cx="9509831" cy="3840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What is data?</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Aspects of data: formats, scope, biases, </a:t>
            </a:r>
            <a:r>
              <a:rPr lang="en-US" dirty="0" err="1">
                <a:solidFill>
                  <a:schemeClr val="bg2">
                    <a:lumMod val="25000"/>
                  </a:schemeClr>
                </a:solidFill>
                <a:latin typeface="Avenir Medium" panose="02000503020000020003" pitchFamily="2" charset="0"/>
              </a:rPr>
              <a:t>etc</a:t>
            </a:r>
            <a:endParaRPr lang="en-US"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Asking precise questions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Parsing data with Regular Expressions</a:t>
            </a:r>
          </a:p>
        </p:txBody>
      </p:sp>
      <p:sp>
        <p:nvSpPr>
          <p:cNvPr id="6" name="Rectangle 5">
            <a:extLst>
              <a:ext uri="{FF2B5EF4-FFF2-40B4-BE49-F238E27FC236}">
                <a16:creationId xmlns="" xmlns:a16="http://schemas.microsoft.com/office/drawing/2014/main" id="{A339E158-9647-2740-9C84-883B1825963A}"/>
              </a:ext>
            </a:extLst>
          </p:cNvPr>
          <p:cNvSpPr/>
          <p:nvPr/>
        </p:nvSpPr>
        <p:spPr>
          <a:xfrm>
            <a:off x="1060655" y="2428916"/>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A6E68751-04E9-FC44-99C5-D9888C7CD4D1}"/>
              </a:ext>
            </a:extLst>
          </p:cNvPr>
          <p:cNvSpPr/>
          <p:nvPr/>
        </p:nvSpPr>
        <p:spPr>
          <a:xfrm>
            <a:off x="1060655" y="2508480"/>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 xmlns:a16="http://schemas.microsoft.com/office/drawing/2014/main" id="{7FCB2847-0F6D-EA4A-9C75-CAB26E4B6490}"/>
              </a:ext>
            </a:extLst>
          </p:cNvPr>
          <p:cNvSpPr>
            <a:spLocks noGrp="1"/>
          </p:cNvSpPr>
          <p:nvPr>
            <p:ph type="sldNum" sz="quarter" idx="12"/>
          </p:nvPr>
        </p:nvSpPr>
        <p:spPr>
          <a:xfrm>
            <a:off x="9243420" y="6342385"/>
            <a:ext cx="2743200" cy="365125"/>
          </a:xfrm>
        </p:spPr>
        <p:txBody>
          <a:bodyPr/>
          <a:lstStyle/>
          <a:p>
            <a:fld id="{6BCA73C5-4051-2D45-AC51-FD5A1C1C157A}" type="slidenum">
              <a:rPr lang="en-US" smtClean="0"/>
              <a:t>20</a:t>
            </a:fld>
            <a:endParaRPr lang="en-US" dirty="0"/>
          </a:p>
        </p:txBody>
      </p:sp>
      <p:sp>
        <p:nvSpPr>
          <p:cNvPr id="8" name="Rectangle 7">
            <a:extLst>
              <a:ext uri="{FF2B5EF4-FFF2-40B4-BE49-F238E27FC236}">
                <a16:creationId xmlns="" xmlns:a16="http://schemas.microsoft.com/office/drawing/2014/main" id="{FC66E1C5-52E5-0045-A018-E96403FC959D}"/>
              </a:ext>
            </a:extLst>
          </p:cNvPr>
          <p:cNvSpPr/>
          <p:nvPr/>
        </p:nvSpPr>
        <p:spPr>
          <a:xfrm>
            <a:off x="1044878" y="159932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8EE0600C-5FE1-A04D-B8A5-14AF40FFA3FE}"/>
              </a:ext>
            </a:extLst>
          </p:cNvPr>
          <p:cNvSpPr/>
          <p:nvPr/>
        </p:nvSpPr>
        <p:spPr>
          <a:xfrm>
            <a:off x="1044878" y="1680418"/>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389628C4-8725-2649-B0BF-2729C9F7E11D}"/>
              </a:ext>
            </a:extLst>
          </p:cNvPr>
          <p:cNvSpPr/>
          <p:nvPr/>
        </p:nvSpPr>
        <p:spPr>
          <a:xfrm>
            <a:off x="1060655" y="3245707"/>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65336D41-8477-A045-A8D2-C520B334CCA4}"/>
              </a:ext>
            </a:extLst>
          </p:cNvPr>
          <p:cNvSpPr/>
          <p:nvPr/>
        </p:nvSpPr>
        <p:spPr>
          <a:xfrm>
            <a:off x="1060655" y="3326797"/>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7F2B3B0-6F56-2B4C-B360-67C0A24C3FB1}"/>
              </a:ext>
            </a:extLst>
          </p:cNvPr>
          <p:cNvSpPr/>
          <p:nvPr/>
        </p:nvSpPr>
        <p:spPr>
          <a:xfrm>
            <a:off x="1049504" y="4071756"/>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6369B88A-E41F-AC41-82C8-21AEAE777AE1}"/>
              </a:ext>
            </a:extLst>
          </p:cNvPr>
          <p:cNvSpPr/>
          <p:nvPr/>
        </p:nvSpPr>
        <p:spPr>
          <a:xfrm>
            <a:off x="1049504" y="4162471"/>
            <a:ext cx="771242" cy="10036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Agenda</a:t>
            </a:r>
          </a:p>
        </p:txBody>
      </p:sp>
    </p:spTree>
    <p:extLst>
      <p:ext uri="{BB962C8B-B14F-4D97-AF65-F5344CB8AC3E}">
        <p14:creationId xmlns:p14="http://schemas.microsoft.com/office/powerpoint/2010/main" val="1289928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7532A590-AB3B-8843-946D-9BA6F3C5FF39}"/>
              </a:ext>
            </a:extLst>
          </p:cNvPr>
          <p:cNvSpPr/>
          <p:nvPr/>
        </p:nvSpPr>
        <p:spPr>
          <a:xfrm>
            <a:off x="2141643" y="2252207"/>
            <a:ext cx="7218257" cy="503693"/>
          </a:xfrm>
          <a:prstGeom prst="rect">
            <a:avLst/>
          </a:prstGeom>
          <a:solidFill>
            <a:schemeClr val="accent4">
              <a:lumMod val="40000"/>
              <a:lumOff val="6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2">
            <a:extLst>
              <a:ext uri="{FF2B5EF4-FFF2-40B4-BE49-F238E27FC236}">
                <a16:creationId xmlns="" xmlns:a16="http://schemas.microsoft.com/office/drawing/2014/main" id="{2469798A-3287-FE41-A8B3-9C5EBD440DA9}"/>
              </a:ext>
            </a:extLst>
          </p:cNvPr>
          <p:cNvSpPr txBox="1">
            <a:spLocks/>
          </p:cNvSpPr>
          <p:nvPr/>
        </p:nvSpPr>
        <p:spPr>
          <a:xfrm>
            <a:off x="2141643" y="1091278"/>
            <a:ext cx="9509831" cy="3840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What is data?</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Aspects of data: formats, scope, biases, </a:t>
            </a:r>
            <a:r>
              <a:rPr lang="en-US" dirty="0" err="1">
                <a:solidFill>
                  <a:schemeClr val="bg2">
                    <a:lumMod val="25000"/>
                  </a:schemeClr>
                </a:solidFill>
                <a:latin typeface="Avenir Medium" panose="02000503020000020003" pitchFamily="2" charset="0"/>
              </a:rPr>
              <a:t>etc</a:t>
            </a:r>
            <a:endParaRPr lang="en-US"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Asking precise questions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Parsing data with Regular Expressions</a:t>
            </a:r>
          </a:p>
        </p:txBody>
      </p:sp>
      <p:sp>
        <p:nvSpPr>
          <p:cNvPr id="6" name="Rectangle 5">
            <a:extLst>
              <a:ext uri="{FF2B5EF4-FFF2-40B4-BE49-F238E27FC236}">
                <a16:creationId xmlns="" xmlns:a16="http://schemas.microsoft.com/office/drawing/2014/main" id="{A339E158-9647-2740-9C84-883B1825963A}"/>
              </a:ext>
            </a:extLst>
          </p:cNvPr>
          <p:cNvSpPr/>
          <p:nvPr/>
        </p:nvSpPr>
        <p:spPr>
          <a:xfrm>
            <a:off x="1060655" y="2428916"/>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A6E68751-04E9-FC44-99C5-D9888C7CD4D1}"/>
              </a:ext>
            </a:extLst>
          </p:cNvPr>
          <p:cNvSpPr/>
          <p:nvPr/>
        </p:nvSpPr>
        <p:spPr>
          <a:xfrm>
            <a:off x="1060655" y="2508480"/>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 xmlns:a16="http://schemas.microsoft.com/office/drawing/2014/main" id="{7FCB2847-0F6D-EA4A-9C75-CAB26E4B6490}"/>
              </a:ext>
            </a:extLst>
          </p:cNvPr>
          <p:cNvSpPr>
            <a:spLocks noGrp="1"/>
          </p:cNvSpPr>
          <p:nvPr>
            <p:ph type="sldNum" sz="quarter" idx="12"/>
          </p:nvPr>
        </p:nvSpPr>
        <p:spPr>
          <a:xfrm>
            <a:off x="9243420" y="6342385"/>
            <a:ext cx="2743200" cy="365125"/>
          </a:xfrm>
        </p:spPr>
        <p:txBody>
          <a:bodyPr/>
          <a:lstStyle/>
          <a:p>
            <a:fld id="{6BCA73C5-4051-2D45-AC51-FD5A1C1C157A}" type="slidenum">
              <a:rPr lang="en-US" smtClean="0"/>
              <a:t>21</a:t>
            </a:fld>
            <a:endParaRPr lang="en-US" dirty="0"/>
          </a:p>
        </p:txBody>
      </p:sp>
      <p:sp>
        <p:nvSpPr>
          <p:cNvPr id="8" name="Rectangle 7">
            <a:extLst>
              <a:ext uri="{FF2B5EF4-FFF2-40B4-BE49-F238E27FC236}">
                <a16:creationId xmlns="" xmlns:a16="http://schemas.microsoft.com/office/drawing/2014/main" id="{FC66E1C5-52E5-0045-A018-E96403FC959D}"/>
              </a:ext>
            </a:extLst>
          </p:cNvPr>
          <p:cNvSpPr/>
          <p:nvPr/>
        </p:nvSpPr>
        <p:spPr>
          <a:xfrm>
            <a:off x="1044878" y="1599328"/>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8EE0600C-5FE1-A04D-B8A5-14AF40FFA3FE}"/>
              </a:ext>
            </a:extLst>
          </p:cNvPr>
          <p:cNvSpPr/>
          <p:nvPr/>
        </p:nvSpPr>
        <p:spPr>
          <a:xfrm>
            <a:off x="1044878" y="1680418"/>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389628C4-8725-2649-B0BF-2729C9F7E11D}"/>
              </a:ext>
            </a:extLst>
          </p:cNvPr>
          <p:cNvSpPr/>
          <p:nvPr/>
        </p:nvSpPr>
        <p:spPr>
          <a:xfrm>
            <a:off x="1060655" y="3245707"/>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65336D41-8477-A045-A8D2-C520B334CCA4}"/>
              </a:ext>
            </a:extLst>
          </p:cNvPr>
          <p:cNvSpPr/>
          <p:nvPr/>
        </p:nvSpPr>
        <p:spPr>
          <a:xfrm>
            <a:off x="1060655" y="3326797"/>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7F2B3B0-6F56-2B4C-B360-67C0A24C3FB1}"/>
              </a:ext>
            </a:extLst>
          </p:cNvPr>
          <p:cNvSpPr/>
          <p:nvPr/>
        </p:nvSpPr>
        <p:spPr>
          <a:xfrm>
            <a:off x="1049504" y="4071756"/>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6369B88A-E41F-AC41-82C8-21AEAE777AE1}"/>
              </a:ext>
            </a:extLst>
          </p:cNvPr>
          <p:cNvSpPr/>
          <p:nvPr/>
        </p:nvSpPr>
        <p:spPr>
          <a:xfrm>
            <a:off x="1049504" y="4162471"/>
            <a:ext cx="771242" cy="10036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Agenda</a:t>
            </a:r>
          </a:p>
        </p:txBody>
      </p:sp>
    </p:spTree>
    <p:extLst>
      <p:ext uri="{BB962C8B-B14F-4D97-AF65-F5344CB8AC3E}">
        <p14:creationId xmlns:p14="http://schemas.microsoft.com/office/powerpoint/2010/main" val="15691304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987EE7C0-5528-034A-8399-87BE0A48AA79}"/>
              </a:ext>
            </a:extLst>
          </p:cNvPr>
          <p:cNvSpPr/>
          <p:nvPr/>
        </p:nvSpPr>
        <p:spPr>
          <a:xfrm>
            <a:off x="2062843" y="1880708"/>
            <a:ext cx="8305333" cy="1815882"/>
          </a:xfrm>
          <a:prstGeom prst="rect">
            <a:avLst/>
          </a:prstGeom>
        </p:spPr>
        <p:txBody>
          <a:bodyPr wrap="square">
            <a:spAutoFit/>
          </a:bodyPr>
          <a:lstStyle/>
          <a:p>
            <a:pPr algn="ctr"/>
            <a:r>
              <a:rPr lang="en-US" sz="2800" dirty="0">
                <a:solidFill>
                  <a:srgbClr val="303336"/>
                </a:solidFill>
                <a:latin typeface="Avenir Roman" panose="02000503020000020003" pitchFamily="2" charset="0"/>
              </a:rPr>
              <a:t>We want data that can answer our question(s) and is preferably easy to work with.</a:t>
            </a:r>
          </a:p>
          <a:p>
            <a:pPr algn="ctr"/>
            <a:endParaRPr lang="en-US" sz="2800" dirty="0">
              <a:solidFill>
                <a:srgbClr val="303336"/>
              </a:solidFill>
              <a:latin typeface="Avenir Roman" panose="02000503020000020003" pitchFamily="2" charset="0"/>
            </a:endParaRPr>
          </a:p>
          <a:p>
            <a:pPr algn="ctr"/>
            <a:r>
              <a:rPr lang="en-US" sz="2800" dirty="0">
                <a:solidFill>
                  <a:srgbClr val="303336"/>
                </a:solidFill>
                <a:latin typeface="Avenir Roman" panose="02000503020000020003" pitchFamily="2" charset="0"/>
              </a:rPr>
              <a:t>Data comes in all shapes and sizes though.</a:t>
            </a:r>
            <a:endParaRPr lang="en-US" sz="2800" dirty="0">
              <a:latin typeface="Avenir Roman" panose="02000503020000020003" pitchFamily="2" charset="0"/>
            </a:endParaRPr>
          </a:p>
        </p:txBody>
      </p:sp>
      <p:sp>
        <p:nvSpPr>
          <p:cNvPr id="23" name="Slide Number Placeholder 9">
            <a:extLst>
              <a:ext uri="{FF2B5EF4-FFF2-40B4-BE49-F238E27FC236}">
                <a16:creationId xmlns=""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22</a:t>
            </a:fld>
            <a:endParaRPr lang="en-US" dirty="0"/>
          </a:p>
        </p:txBody>
      </p:sp>
      <p:sp>
        <p:nvSpPr>
          <p:cNvPr id="12" name="Rectangle 11">
            <a:extLst>
              <a:ext uri="{FF2B5EF4-FFF2-40B4-BE49-F238E27FC236}">
                <a16:creationId xmlns=""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4A5AD722-9B8F-084C-9FC8-884EABE4E7CA}"/>
              </a:ext>
            </a:extLst>
          </p:cNvPr>
          <p:cNvSpPr/>
          <p:nvPr/>
        </p:nvSpPr>
        <p:spPr>
          <a:xfrm>
            <a:off x="1943333" y="52920"/>
            <a:ext cx="8305333"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a:t>
            </a:r>
          </a:p>
        </p:txBody>
      </p:sp>
    </p:spTree>
    <p:extLst>
      <p:ext uri="{BB962C8B-B14F-4D97-AF65-F5344CB8AC3E}">
        <p14:creationId xmlns:p14="http://schemas.microsoft.com/office/powerpoint/2010/main" val="10284237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FBA472-1216-A346-8057-61E3C57F58F7}"/>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9">
            <a:extLst>
              <a:ext uri="{FF2B5EF4-FFF2-40B4-BE49-F238E27FC236}">
                <a16:creationId xmlns=""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23</a:t>
            </a:fld>
            <a:endParaRPr lang="en-US" dirty="0"/>
          </a:p>
        </p:txBody>
      </p:sp>
      <p:sp>
        <p:nvSpPr>
          <p:cNvPr id="6" name="Rectangle 5">
            <a:extLst>
              <a:ext uri="{FF2B5EF4-FFF2-40B4-BE49-F238E27FC236}">
                <a16:creationId xmlns="" xmlns:a16="http://schemas.microsoft.com/office/drawing/2014/main" id="{1203A243-BF62-F649-9557-731284439A68}"/>
              </a:ext>
            </a:extLst>
          </p:cNvPr>
          <p:cNvSpPr/>
          <p:nvPr/>
        </p:nvSpPr>
        <p:spPr>
          <a:xfrm>
            <a:off x="1943333" y="52920"/>
            <a:ext cx="8305333"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a:t>
            </a:r>
          </a:p>
        </p:txBody>
      </p:sp>
      <p:sp>
        <p:nvSpPr>
          <p:cNvPr id="7" name="Rectangle 6">
            <a:extLst>
              <a:ext uri="{FF2B5EF4-FFF2-40B4-BE49-F238E27FC236}">
                <a16:creationId xmlns="" xmlns:a16="http://schemas.microsoft.com/office/drawing/2014/main" id="{85EF768E-BD7C-6146-8E4F-EE280FA793FB}"/>
              </a:ext>
            </a:extLst>
          </p:cNvPr>
          <p:cNvSpPr/>
          <p:nvPr/>
        </p:nvSpPr>
        <p:spPr>
          <a:xfrm>
            <a:off x="597805" y="805894"/>
            <a:ext cx="10476595" cy="5901616"/>
          </a:xfrm>
          <a:prstGeom prst="rect">
            <a:avLst/>
          </a:prstGeom>
        </p:spPr>
        <p:txBody>
          <a:bodyPr wrap="square">
            <a:spAutoFit/>
          </a:bodyPr>
          <a:lstStyle/>
          <a:p>
            <a:pPr marL="342900" indent="-342900">
              <a:spcBef>
                <a:spcPts val="1500"/>
              </a:spcBef>
              <a:buFont typeface="Arial" panose="020B0604020202020204" pitchFamily="34" charset="0"/>
              <a:buChar char="•"/>
            </a:pPr>
            <a:r>
              <a:rPr lang="en-US" sz="2000" dirty="0">
                <a:latin typeface="Avenir Roman" panose="02000503020000020003" pitchFamily="2" charset="0"/>
              </a:rPr>
              <a:t>What data is necessary to answer our question?</a:t>
            </a:r>
          </a:p>
          <a:p>
            <a:pPr marL="342900" indent="-342900">
              <a:spcBef>
                <a:spcPts val="1500"/>
              </a:spcBef>
              <a:buFont typeface="Arial" panose="020B0604020202020204" pitchFamily="34" charset="0"/>
              <a:buChar char="•"/>
            </a:pPr>
            <a:r>
              <a:rPr lang="en-US" sz="2000" dirty="0">
                <a:latin typeface="Avenir Roman" panose="02000503020000020003" pitchFamily="2" charset="0"/>
              </a:rPr>
              <a:t>How difficult is it to analyze a dataset?</a:t>
            </a:r>
          </a:p>
          <a:p>
            <a:pPr marL="342900" indent="-342900">
              <a:spcBef>
                <a:spcPts val="1500"/>
              </a:spcBef>
              <a:buFont typeface="Arial" panose="020B0604020202020204" pitchFamily="34" charset="0"/>
              <a:buChar char="•"/>
            </a:pPr>
            <a:r>
              <a:rPr lang="en-US" sz="2000" dirty="0">
                <a:latin typeface="Avenir Roman" panose="02000503020000020003" pitchFamily="2" charset="0"/>
              </a:rPr>
              <a:t>Is the source authoritative? (.com, </a:t>
            </a:r>
            <a:r>
              <a:rPr lang="en-US" sz="2000" dirty="0" err="1">
                <a:latin typeface="Avenir Roman" panose="02000503020000020003" pitchFamily="2" charset="0"/>
              </a:rPr>
              <a:t>.net</a:t>
            </a:r>
            <a:r>
              <a:rPr lang="en-US" sz="2000" dirty="0">
                <a:latin typeface="Avenir Roman" panose="02000503020000020003" pitchFamily="2" charset="0"/>
              </a:rPr>
              <a:t>, .org, .</a:t>
            </a:r>
            <a:r>
              <a:rPr lang="en-US" sz="2000" dirty="0" err="1">
                <a:latin typeface="Avenir Roman" panose="02000503020000020003" pitchFamily="2" charset="0"/>
              </a:rPr>
              <a:t>gov</a:t>
            </a:r>
            <a:r>
              <a:rPr lang="en-US" sz="2000" dirty="0">
                <a:latin typeface="Avenir Roman" panose="02000503020000020003" pitchFamily="2" charset="0"/>
              </a:rPr>
              <a:t>, .name)</a:t>
            </a:r>
          </a:p>
          <a:p>
            <a:pPr marL="342900" indent="-342900">
              <a:spcBef>
                <a:spcPts val="1500"/>
              </a:spcBef>
              <a:buFont typeface="Arial" panose="020B0604020202020204" pitchFamily="34" charset="0"/>
              <a:buChar char="•"/>
            </a:pPr>
            <a:r>
              <a:rPr lang="en-US" sz="2000" dirty="0">
                <a:latin typeface="Avenir Roman" panose="02000503020000020003" pitchFamily="2" charset="0"/>
              </a:rPr>
              <a:t>Comprehensive data vs sampled data?</a:t>
            </a:r>
          </a:p>
          <a:p>
            <a:pPr marL="342900" indent="-342900">
              <a:spcBef>
                <a:spcPts val="1500"/>
              </a:spcBef>
              <a:buFont typeface="Arial" panose="020B0604020202020204" pitchFamily="34" charset="0"/>
              <a:buChar char="•"/>
            </a:pPr>
            <a:r>
              <a:rPr lang="en-US" sz="2000" dirty="0">
                <a:latin typeface="Avenir Roman" panose="02000503020000020003" pitchFamily="2" charset="0"/>
              </a:rPr>
              <a:t>Biases</a:t>
            </a:r>
          </a:p>
          <a:p>
            <a:pPr marL="342900" indent="-342900">
              <a:spcBef>
                <a:spcPts val="1500"/>
              </a:spcBef>
              <a:buFont typeface="Arial" panose="020B0604020202020204" pitchFamily="34" charset="0"/>
              <a:buChar char="•"/>
            </a:pPr>
            <a:r>
              <a:rPr lang="en-US" sz="2000" dirty="0">
                <a:latin typeface="Avenir Roman" panose="02000503020000020003" pitchFamily="2" charset="0"/>
              </a:rPr>
              <a:t>What is the allowed usage of data under its license?</a:t>
            </a:r>
          </a:p>
          <a:p>
            <a:pPr marL="342900" indent="-342900">
              <a:spcBef>
                <a:spcPts val="1500"/>
              </a:spcBef>
              <a:buFont typeface="Arial" panose="020B0604020202020204" pitchFamily="34" charset="0"/>
              <a:buChar char="•"/>
            </a:pPr>
            <a:r>
              <a:rPr lang="en-US" sz="2000" dirty="0">
                <a:latin typeface="Avenir Roman" panose="02000503020000020003" pitchFamily="2" charset="0"/>
              </a:rPr>
              <a:t>Who collected the data?</a:t>
            </a:r>
          </a:p>
          <a:p>
            <a:pPr marL="342900" indent="-342900">
              <a:spcBef>
                <a:spcPts val="1500"/>
              </a:spcBef>
              <a:buFont typeface="Arial" panose="020B0604020202020204" pitchFamily="34" charset="0"/>
              <a:buChar char="•"/>
            </a:pPr>
            <a:r>
              <a:rPr lang="en-US" sz="2000" dirty="0">
                <a:latin typeface="Avenir Roman" panose="02000503020000020003" pitchFamily="2" charset="0"/>
              </a:rPr>
              <a:t>When was the data collected?</a:t>
            </a:r>
          </a:p>
          <a:p>
            <a:pPr marL="342900" indent="-342900">
              <a:spcBef>
                <a:spcPts val="1500"/>
              </a:spcBef>
              <a:buFont typeface="Arial" panose="020B0604020202020204" pitchFamily="34" charset="0"/>
              <a:buChar char="•"/>
            </a:pPr>
            <a:r>
              <a:rPr lang="en-US" sz="2000" dirty="0">
                <a:latin typeface="Avenir Roman" panose="02000503020000020003" pitchFamily="2" charset="0"/>
              </a:rPr>
              <a:t>How was the data collected?</a:t>
            </a:r>
          </a:p>
          <a:p>
            <a:pPr marL="342900" indent="-342900">
              <a:spcBef>
                <a:spcPts val="1500"/>
              </a:spcBef>
              <a:buFont typeface="Arial" panose="020B0604020202020204" pitchFamily="34" charset="0"/>
              <a:buChar char="•"/>
            </a:pPr>
            <a:r>
              <a:rPr lang="en-US" sz="2000" dirty="0">
                <a:latin typeface="Avenir Roman" panose="02000503020000020003" pitchFamily="2" charset="0"/>
              </a:rPr>
              <a:t>How is the data formatted?</a:t>
            </a:r>
          </a:p>
          <a:p>
            <a:pPr marL="342900" indent="-342900">
              <a:spcBef>
                <a:spcPts val="1500"/>
              </a:spcBef>
              <a:buFont typeface="Arial" panose="020B0604020202020204" pitchFamily="34" charset="0"/>
              <a:buChar char="•"/>
            </a:pPr>
            <a:r>
              <a:rPr lang="en-US" sz="2000" dirty="0">
                <a:latin typeface="Avenir Roman" panose="02000503020000020003" pitchFamily="2" charset="0"/>
              </a:rPr>
              <a:t>Does your data collection procedures need to be approved by an IRB?</a:t>
            </a:r>
          </a:p>
          <a:p>
            <a:pPr marL="342900" indent="-342900">
              <a:spcBef>
                <a:spcPts val="1500"/>
              </a:spcBef>
              <a:buFont typeface="Arial" panose="020B0604020202020204" pitchFamily="34" charset="0"/>
              <a:buChar char="•"/>
            </a:pPr>
            <a:r>
              <a:rPr lang="en-US" sz="2000" dirty="0">
                <a:latin typeface="Avenir Roman" panose="02000503020000020003" pitchFamily="2" charset="0"/>
              </a:rPr>
              <a:t>Confidentiality Concerns</a:t>
            </a:r>
          </a:p>
        </p:txBody>
      </p:sp>
    </p:spTree>
    <p:extLst>
      <p:ext uri="{BB962C8B-B14F-4D97-AF65-F5344CB8AC3E}">
        <p14:creationId xmlns:p14="http://schemas.microsoft.com/office/powerpoint/2010/main" val="24202463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D25B312-5D06-804E-BF5E-BCF4C088EE63}"/>
              </a:ext>
            </a:extLst>
          </p:cNvPr>
          <p:cNvSpPr/>
          <p:nvPr/>
        </p:nvSpPr>
        <p:spPr>
          <a:xfrm>
            <a:off x="965200" y="1183908"/>
            <a:ext cx="4533900" cy="567507"/>
          </a:xfrm>
          <a:prstGeom prst="rect">
            <a:avLst/>
          </a:prstGeom>
          <a:solidFill>
            <a:schemeClr val="accent4">
              <a:lumMod val="60000"/>
              <a:lumOff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99E4C172-90C9-D248-8C85-B0945A5716AB}"/>
              </a:ext>
            </a:extLst>
          </p:cNvPr>
          <p:cNvSpPr/>
          <p:nvPr/>
        </p:nvSpPr>
        <p:spPr>
          <a:xfrm>
            <a:off x="965200" y="2696937"/>
            <a:ext cx="1308100" cy="567507"/>
          </a:xfrm>
          <a:prstGeom prst="rect">
            <a:avLst/>
          </a:prstGeom>
          <a:solidFill>
            <a:schemeClr val="accent4">
              <a:lumMod val="60000"/>
              <a:lumOff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39380FC9-AE57-484D-A632-E3C4B68D9079}"/>
              </a:ext>
            </a:extLst>
          </p:cNvPr>
          <p:cNvSpPr/>
          <p:nvPr/>
        </p:nvSpPr>
        <p:spPr>
          <a:xfrm>
            <a:off x="965200" y="2194294"/>
            <a:ext cx="4533900" cy="567507"/>
          </a:xfrm>
          <a:prstGeom prst="rect">
            <a:avLst/>
          </a:prstGeom>
          <a:solidFill>
            <a:schemeClr val="accent4">
              <a:lumMod val="60000"/>
              <a:lumOff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F3FBA472-1216-A346-8057-61E3C57F58F7}"/>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9">
            <a:extLst>
              <a:ext uri="{FF2B5EF4-FFF2-40B4-BE49-F238E27FC236}">
                <a16:creationId xmlns=""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24</a:t>
            </a:fld>
            <a:endParaRPr lang="en-US" dirty="0"/>
          </a:p>
        </p:txBody>
      </p:sp>
      <p:sp>
        <p:nvSpPr>
          <p:cNvPr id="6" name="Rectangle 5">
            <a:extLst>
              <a:ext uri="{FF2B5EF4-FFF2-40B4-BE49-F238E27FC236}">
                <a16:creationId xmlns="" xmlns:a16="http://schemas.microsoft.com/office/drawing/2014/main" id="{1203A243-BF62-F649-9557-731284439A68}"/>
              </a:ext>
            </a:extLst>
          </p:cNvPr>
          <p:cNvSpPr/>
          <p:nvPr/>
        </p:nvSpPr>
        <p:spPr>
          <a:xfrm>
            <a:off x="1943333" y="52920"/>
            <a:ext cx="8305333"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a:t>
            </a:r>
          </a:p>
        </p:txBody>
      </p:sp>
      <p:sp>
        <p:nvSpPr>
          <p:cNvPr id="7" name="Rectangle 6">
            <a:extLst>
              <a:ext uri="{FF2B5EF4-FFF2-40B4-BE49-F238E27FC236}">
                <a16:creationId xmlns="" xmlns:a16="http://schemas.microsoft.com/office/drawing/2014/main" id="{85EF768E-BD7C-6146-8E4F-EE280FA793FB}"/>
              </a:ext>
            </a:extLst>
          </p:cNvPr>
          <p:cNvSpPr/>
          <p:nvPr/>
        </p:nvSpPr>
        <p:spPr>
          <a:xfrm>
            <a:off x="597805" y="805894"/>
            <a:ext cx="10476595" cy="5901616"/>
          </a:xfrm>
          <a:prstGeom prst="rect">
            <a:avLst/>
          </a:prstGeom>
        </p:spPr>
        <p:txBody>
          <a:bodyPr wrap="square">
            <a:spAutoFit/>
          </a:bodyPr>
          <a:lstStyle/>
          <a:p>
            <a:pPr marL="342900" indent="-342900">
              <a:spcBef>
                <a:spcPts val="1500"/>
              </a:spcBef>
              <a:buFont typeface="Arial" panose="020B0604020202020204" pitchFamily="34" charset="0"/>
              <a:buChar char="•"/>
            </a:pPr>
            <a:r>
              <a:rPr lang="en-US" sz="2000" dirty="0">
                <a:latin typeface="Avenir Roman" panose="02000503020000020003" pitchFamily="2" charset="0"/>
              </a:rPr>
              <a:t>What data is necessary to answer our question?</a:t>
            </a:r>
          </a:p>
          <a:p>
            <a:pPr marL="342900" indent="-342900">
              <a:spcBef>
                <a:spcPts val="1500"/>
              </a:spcBef>
              <a:buFont typeface="Arial" panose="020B0604020202020204" pitchFamily="34" charset="0"/>
              <a:buChar char="•"/>
            </a:pPr>
            <a:r>
              <a:rPr lang="en-US" sz="2000" dirty="0">
                <a:latin typeface="Avenir Roman" panose="02000503020000020003" pitchFamily="2" charset="0"/>
              </a:rPr>
              <a:t>How difficult is it to analyze a dataset?</a:t>
            </a:r>
          </a:p>
          <a:p>
            <a:pPr marL="342900" indent="-342900">
              <a:spcBef>
                <a:spcPts val="1500"/>
              </a:spcBef>
              <a:buFont typeface="Arial" panose="020B0604020202020204" pitchFamily="34" charset="0"/>
              <a:buChar char="•"/>
            </a:pPr>
            <a:r>
              <a:rPr lang="en-US" sz="2000" dirty="0">
                <a:latin typeface="Avenir Roman" panose="02000503020000020003" pitchFamily="2" charset="0"/>
              </a:rPr>
              <a:t>Is the source authoritative? (.com, </a:t>
            </a:r>
            <a:r>
              <a:rPr lang="en-US" sz="2000" dirty="0" err="1">
                <a:latin typeface="Avenir Roman" panose="02000503020000020003" pitchFamily="2" charset="0"/>
              </a:rPr>
              <a:t>.net</a:t>
            </a:r>
            <a:r>
              <a:rPr lang="en-US" sz="2000" dirty="0">
                <a:latin typeface="Avenir Roman" panose="02000503020000020003" pitchFamily="2" charset="0"/>
              </a:rPr>
              <a:t>, .org, .</a:t>
            </a:r>
            <a:r>
              <a:rPr lang="en-US" sz="2000" dirty="0" err="1">
                <a:latin typeface="Avenir Roman" panose="02000503020000020003" pitchFamily="2" charset="0"/>
              </a:rPr>
              <a:t>gov</a:t>
            </a:r>
            <a:r>
              <a:rPr lang="en-US" sz="2000" dirty="0">
                <a:latin typeface="Avenir Roman" panose="02000503020000020003" pitchFamily="2" charset="0"/>
              </a:rPr>
              <a:t>, .name)</a:t>
            </a:r>
          </a:p>
          <a:p>
            <a:pPr marL="342900" indent="-342900">
              <a:spcBef>
                <a:spcPts val="1500"/>
              </a:spcBef>
              <a:buFont typeface="Arial" panose="020B0604020202020204" pitchFamily="34" charset="0"/>
              <a:buChar char="•"/>
            </a:pPr>
            <a:r>
              <a:rPr lang="en-US" sz="2000" dirty="0">
                <a:latin typeface="Avenir Roman" panose="02000503020000020003" pitchFamily="2" charset="0"/>
              </a:rPr>
              <a:t>Comprehensive data vs sampled data?</a:t>
            </a:r>
          </a:p>
          <a:p>
            <a:pPr marL="342900" indent="-342900">
              <a:spcBef>
                <a:spcPts val="1500"/>
              </a:spcBef>
              <a:buFont typeface="Arial" panose="020B0604020202020204" pitchFamily="34" charset="0"/>
              <a:buChar char="•"/>
            </a:pPr>
            <a:r>
              <a:rPr lang="en-US" sz="2000" dirty="0">
                <a:latin typeface="Avenir Roman" panose="02000503020000020003" pitchFamily="2" charset="0"/>
              </a:rPr>
              <a:t>Biases</a:t>
            </a:r>
          </a:p>
          <a:p>
            <a:pPr marL="342900" indent="-342900">
              <a:spcBef>
                <a:spcPts val="1500"/>
              </a:spcBef>
              <a:buFont typeface="Arial" panose="020B0604020202020204" pitchFamily="34" charset="0"/>
              <a:buChar char="•"/>
            </a:pPr>
            <a:r>
              <a:rPr lang="en-US" sz="2000" dirty="0">
                <a:latin typeface="Avenir Roman" panose="02000503020000020003" pitchFamily="2" charset="0"/>
              </a:rPr>
              <a:t>What is the allowed usage of data under its license?</a:t>
            </a:r>
          </a:p>
          <a:p>
            <a:pPr marL="342900" indent="-342900">
              <a:spcBef>
                <a:spcPts val="1500"/>
              </a:spcBef>
              <a:buFont typeface="Arial" panose="020B0604020202020204" pitchFamily="34" charset="0"/>
              <a:buChar char="•"/>
            </a:pPr>
            <a:r>
              <a:rPr lang="en-US" sz="2000" dirty="0">
                <a:latin typeface="Avenir Roman" panose="02000503020000020003" pitchFamily="2" charset="0"/>
              </a:rPr>
              <a:t>Who collected the data?</a:t>
            </a:r>
          </a:p>
          <a:p>
            <a:pPr marL="342900" indent="-342900">
              <a:spcBef>
                <a:spcPts val="1500"/>
              </a:spcBef>
              <a:buFont typeface="Arial" panose="020B0604020202020204" pitchFamily="34" charset="0"/>
              <a:buChar char="•"/>
            </a:pPr>
            <a:r>
              <a:rPr lang="en-US" sz="2000" dirty="0">
                <a:latin typeface="Avenir Roman" panose="02000503020000020003" pitchFamily="2" charset="0"/>
              </a:rPr>
              <a:t>When was the data collected?</a:t>
            </a:r>
          </a:p>
          <a:p>
            <a:pPr marL="342900" indent="-342900">
              <a:spcBef>
                <a:spcPts val="1500"/>
              </a:spcBef>
              <a:buFont typeface="Arial" panose="020B0604020202020204" pitchFamily="34" charset="0"/>
              <a:buChar char="•"/>
            </a:pPr>
            <a:r>
              <a:rPr lang="en-US" sz="2000" dirty="0">
                <a:latin typeface="Avenir Roman" panose="02000503020000020003" pitchFamily="2" charset="0"/>
              </a:rPr>
              <a:t>How was the data collected?</a:t>
            </a:r>
          </a:p>
          <a:p>
            <a:pPr marL="342900" indent="-342900">
              <a:spcBef>
                <a:spcPts val="1500"/>
              </a:spcBef>
              <a:buFont typeface="Arial" panose="020B0604020202020204" pitchFamily="34" charset="0"/>
              <a:buChar char="•"/>
            </a:pPr>
            <a:r>
              <a:rPr lang="en-US" sz="2000" dirty="0">
                <a:latin typeface="Avenir Roman" panose="02000503020000020003" pitchFamily="2" charset="0"/>
              </a:rPr>
              <a:t>How is the data formatted?</a:t>
            </a:r>
          </a:p>
          <a:p>
            <a:pPr marL="342900" indent="-342900">
              <a:spcBef>
                <a:spcPts val="1500"/>
              </a:spcBef>
              <a:buFont typeface="Arial" panose="020B0604020202020204" pitchFamily="34" charset="0"/>
              <a:buChar char="•"/>
            </a:pPr>
            <a:r>
              <a:rPr lang="en-US" sz="2000" dirty="0">
                <a:latin typeface="Avenir Roman" panose="02000503020000020003" pitchFamily="2" charset="0"/>
              </a:rPr>
              <a:t>Does your data collection procedures need to be approved by an IRB?</a:t>
            </a:r>
          </a:p>
          <a:p>
            <a:pPr marL="342900" indent="-342900">
              <a:spcBef>
                <a:spcPts val="1500"/>
              </a:spcBef>
              <a:buFont typeface="Arial" panose="020B0604020202020204" pitchFamily="34" charset="0"/>
              <a:buChar char="•"/>
            </a:pPr>
            <a:r>
              <a:rPr lang="en-US" sz="2000" dirty="0">
                <a:latin typeface="Avenir Roman" panose="02000503020000020003" pitchFamily="2" charset="0"/>
              </a:rPr>
              <a:t>Confidentiality Concerns</a:t>
            </a:r>
          </a:p>
        </p:txBody>
      </p:sp>
    </p:spTree>
    <p:extLst>
      <p:ext uri="{BB962C8B-B14F-4D97-AF65-F5344CB8AC3E}">
        <p14:creationId xmlns:p14="http://schemas.microsoft.com/office/powerpoint/2010/main" val="27063481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F3FBA472-1216-A346-8057-61E3C57F58F7}"/>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9">
            <a:extLst>
              <a:ext uri="{FF2B5EF4-FFF2-40B4-BE49-F238E27FC236}">
                <a16:creationId xmlns=""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25</a:t>
            </a:fld>
            <a:endParaRPr lang="en-US" dirty="0"/>
          </a:p>
        </p:txBody>
      </p:sp>
      <p:sp>
        <p:nvSpPr>
          <p:cNvPr id="8" name="Rectangle 7">
            <a:extLst>
              <a:ext uri="{FF2B5EF4-FFF2-40B4-BE49-F238E27FC236}">
                <a16:creationId xmlns="" xmlns:a16="http://schemas.microsoft.com/office/drawing/2014/main" id="{14C83717-63C5-F24D-9938-2EA75DFB978F}"/>
              </a:ext>
            </a:extLst>
          </p:cNvPr>
          <p:cNvSpPr/>
          <p:nvPr/>
        </p:nvSpPr>
        <p:spPr>
          <a:xfrm>
            <a:off x="1035049" y="6121401"/>
            <a:ext cx="10121900" cy="50800"/>
          </a:xfrm>
          <a:prstGeom prst="rect">
            <a:avLst/>
          </a:prstGeom>
          <a:solidFill>
            <a:schemeClr val="tx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0D2E1A5F-A71A-8642-8C52-62CD8A0F8C92}"/>
              </a:ext>
            </a:extLst>
          </p:cNvPr>
          <p:cNvSpPr/>
          <p:nvPr/>
        </p:nvSpPr>
        <p:spPr>
          <a:xfrm rot="16200000">
            <a:off x="-1672592" y="3418840"/>
            <a:ext cx="5461001" cy="45719"/>
          </a:xfrm>
          <a:prstGeom prst="rect">
            <a:avLst/>
          </a:prstGeom>
          <a:solidFill>
            <a:schemeClr val="tx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76FB7FA5-BF57-B049-A89F-DA8CC5CBEB5E}"/>
              </a:ext>
            </a:extLst>
          </p:cNvPr>
          <p:cNvSpPr/>
          <p:nvPr/>
        </p:nvSpPr>
        <p:spPr>
          <a:xfrm>
            <a:off x="1435333" y="6245845"/>
            <a:ext cx="2349268" cy="400110"/>
          </a:xfrm>
          <a:prstGeom prst="rect">
            <a:avLst/>
          </a:prstGeom>
        </p:spPr>
        <p:txBody>
          <a:bodyPr wrap="square">
            <a:spAutoFit/>
          </a:bodyPr>
          <a:lstStyle/>
          <a:p>
            <a:r>
              <a:rPr lang="en-US" sz="2000" dirty="0">
                <a:solidFill>
                  <a:srgbClr val="0070C0"/>
                </a:solidFill>
                <a:latin typeface="Avenir Roman" panose="02000503020000020003" pitchFamily="2" charset="0"/>
              </a:rPr>
              <a:t>easy for people</a:t>
            </a:r>
          </a:p>
        </p:txBody>
      </p:sp>
      <p:sp>
        <p:nvSpPr>
          <p:cNvPr id="14" name="Rectangle 13">
            <a:extLst>
              <a:ext uri="{FF2B5EF4-FFF2-40B4-BE49-F238E27FC236}">
                <a16:creationId xmlns="" xmlns:a16="http://schemas.microsoft.com/office/drawing/2014/main" id="{649A2317-F63B-CA45-B865-39739AD0BEB3}"/>
              </a:ext>
            </a:extLst>
          </p:cNvPr>
          <p:cNvSpPr/>
          <p:nvPr/>
        </p:nvSpPr>
        <p:spPr>
          <a:xfrm>
            <a:off x="8807681" y="6245845"/>
            <a:ext cx="2349268" cy="400110"/>
          </a:xfrm>
          <a:prstGeom prst="rect">
            <a:avLst/>
          </a:prstGeom>
        </p:spPr>
        <p:txBody>
          <a:bodyPr wrap="square">
            <a:spAutoFit/>
          </a:bodyPr>
          <a:lstStyle/>
          <a:p>
            <a:r>
              <a:rPr lang="en-US" sz="2000" dirty="0">
                <a:solidFill>
                  <a:srgbClr val="0070C0"/>
                </a:solidFill>
                <a:latin typeface="Avenir Roman" panose="02000503020000020003" pitchFamily="2" charset="0"/>
              </a:rPr>
              <a:t>hard for people</a:t>
            </a:r>
          </a:p>
        </p:txBody>
      </p:sp>
      <p:sp>
        <p:nvSpPr>
          <p:cNvPr id="15" name="Rectangle 14">
            <a:extLst>
              <a:ext uri="{FF2B5EF4-FFF2-40B4-BE49-F238E27FC236}">
                <a16:creationId xmlns="" xmlns:a16="http://schemas.microsoft.com/office/drawing/2014/main" id="{120A79A8-E75D-FF4F-B9E7-523589449889}"/>
              </a:ext>
            </a:extLst>
          </p:cNvPr>
          <p:cNvSpPr/>
          <p:nvPr/>
        </p:nvSpPr>
        <p:spPr>
          <a:xfrm rot="16200000">
            <a:off x="-641254" y="4623506"/>
            <a:ext cx="2844567" cy="400110"/>
          </a:xfrm>
          <a:prstGeom prst="rect">
            <a:avLst/>
          </a:prstGeom>
        </p:spPr>
        <p:txBody>
          <a:bodyPr wrap="square">
            <a:spAutoFit/>
          </a:bodyPr>
          <a:lstStyle/>
          <a:p>
            <a:r>
              <a:rPr lang="en-US" sz="2000" dirty="0">
                <a:solidFill>
                  <a:srgbClr val="0070C0"/>
                </a:solidFill>
                <a:latin typeface="Avenir Roman" panose="02000503020000020003" pitchFamily="2" charset="0"/>
              </a:rPr>
              <a:t>easy for computers</a:t>
            </a:r>
          </a:p>
        </p:txBody>
      </p:sp>
      <p:sp>
        <p:nvSpPr>
          <p:cNvPr id="16" name="Rectangle 15">
            <a:extLst>
              <a:ext uri="{FF2B5EF4-FFF2-40B4-BE49-F238E27FC236}">
                <a16:creationId xmlns="" xmlns:a16="http://schemas.microsoft.com/office/drawing/2014/main" id="{B45D943B-7E57-C94D-B882-A911724EAFBF}"/>
              </a:ext>
            </a:extLst>
          </p:cNvPr>
          <p:cNvSpPr/>
          <p:nvPr/>
        </p:nvSpPr>
        <p:spPr>
          <a:xfrm rot="16200000">
            <a:off x="-468759" y="1617241"/>
            <a:ext cx="2499577" cy="400110"/>
          </a:xfrm>
          <a:prstGeom prst="rect">
            <a:avLst/>
          </a:prstGeom>
        </p:spPr>
        <p:txBody>
          <a:bodyPr wrap="square">
            <a:spAutoFit/>
          </a:bodyPr>
          <a:lstStyle/>
          <a:p>
            <a:r>
              <a:rPr lang="en-US" sz="2000" dirty="0">
                <a:solidFill>
                  <a:srgbClr val="0070C0"/>
                </a:solidFill>
                <a:latin typeface="Avenir Roman" panose="02000503020000020003" pitchFamily="2" charset="0"/>
              </a:rPr>
              <a:t>hard for computers</a:t>
            </a:r>
          </a:p>
        </p:txBody>
      </p:sp>
      <p:pic>
        <p:nvPicPr>
          <p:cNvPr id="3" name="Picture 2">
            <a:extLst>
              <a:ext uri="{FF2B5EF4-FFF2-40B4-BE49-F238E27FC236}">
                <a16:creationId xmlns="" xmlns:a16="http://schemas.microsoft.com/office/drawing/2014/main" id="{AC52782F-69A8-8746-8D43-91693025DB38}"/>
              </a:ext>
            </a:extLst>
          </p:cNvPr>
          <p:cNvPicPr>
            <a:picLocks noChangeAspect="1"/>
          </p:cNvPicPr>
          <p:nvPr/>
        </p:nvPicPr>
        <p:blipFill>
          <a:blip r:embed="rId3"/>
          <a:stretch>
            <a:fillRect/>
          </a:stretch>
        </p:blipFill>
        <p:spPr>
          <a:xfrm>
            <a:off x="1352237" y="2199741"/>
            <a:ext cx="1182192" cy="1246342"/>
          </a:xfrm>
          <a:prstGeom prst="rect">
            <a:avLst/>
          </a:prstGeom>
        </p:spPr>
      </p:pic>
      <p:pic>
        <p:nvPicPr>
          <p:cNvPr id="4" name="Picture 3">
            <a:extLst>
              <a:ext uri="{FF2B5EF4-FFF2-40B4-BE49-F238E27FC236}">
                <a16:creationId xmlns="" xmlns:a16="http://schemas.microsoft.com/office/drawing/2014/main" id="{5D6F7BA2-7F55-2849-9938-1557B2C77A6E}"/>
              </a:ext>
            </a:extLst>
          </p:cNvPr>
          <p:cNvPicPr>
            <a:picLocks noChangeAspect="1"/>
          </p:cNvPicPr>
          <p:nvPr/>
        </p:nvPicPr>
        <p:blipFill>
          <a:blip r:embed="rId4"/>
          <a:stretch>
            <a:fillRect/>
          </a:stretch>
        </p:blipFill>
        <p:spPr>
          <a:xfrm>
            <a:off x="2734189" y="1463692"/>
            <a:ext cx="2857500" cy="1600200"/>
          </a:xfrm>
          <a:prstGeom prst="rect">
            <a:avLst/>
          </a:prstGeom>
        </p:spPr>
      </p:pic>
      <p:pic>
        <p:nvPicPr>
          <p:cNvPr id="5" name="Picture 4">
            <a:extLst>
              <a:ext uri="{FF2B5EF4-FFF2-40B4-BE49-F238E27FC236}">
                <a16:creationId xmlns="" xmlns:a16="http://schemas.microsoft.com/office/drawing/2014/main" id="{CCA511CA-25B6-E747-99DE-D4C3A32D470C}"/>
              </a:ext>
            </a:extLst>
          </p:cNvPr>
          <p:cNvPicPr>
            <a:picLocks noChangeAspect="1"/>
          </p:cNvPicPr>
          <p:nvPr/>
        </p:nvPicPr>
        <p:blipFill>
          <a:blip r:embed="rId5"/>
          <a:stretch>
            <a:fillRect/>
          </a:stretch>
        </p:blipFill>
        <p:spPr>
          <a:xfrm>
            <a:off x="5791449" y="904892"/>
            <a:ext cx="2159000" cy="2159000"/>
          </a:xfrm>
          <a:prstGeom prst="rect">
            <a:avLst/>
          </a:prstGeom>
        </p:spPr>
      </p:pic>
      <p:pic>
        <p:nvPicPr>
          <p:cNvPr id="17" name="Picture 16">
            <a:extLst>
              <a:ext uri="{FF2B5EF4-FFF2-40B4-BE49-F238E27FC236}">
                <a16:creationId xmlns="" xmlns:a16="http://schemas.microsoft.com/office/drawing/2014/main" id="{A03F3742-E7F1-354D-88DD-4511C43FD8DE}"/>
              </a:ext>
            </a:extLst>
          </p:cNvPr>
          <p:cNvPicPr>
            <a:picLocks noChangeAspect="1"/>
          </p:cNvPicPr>
          <p:nvPr/>
        </p:nvPicPr>
        <p:blipFill>
          <a:blip r:embed="rId6"/>
          <a:stretch>
            <a:fillRect/>
          </a:stretch>
        </p:blipFill>
        <p:spPr>
          <a:xfrm>
            <a:off x="8099939" y="912623"/>
            <a:ext cx="3162300" cy="1727200"/>
          </a:xfrm>
          <a:prstGeom prst="rect">
            <a:avLst/>
          </a:prstGeom>
        </p:spPr>
      </p:pic>
      <p:pic>
        <p:nvPicPr>
          <p:cNvPr id="18" name="Picture 17">
            <a:extLst>
              <a:ext uri="{FF2B5EF4-FFF2-40B4-BE49-F238E27FC236}">
                <a16:creationId xmlns="" xmlns:a16="http://schemas.microsoft.com/office/drawing/2014/main" id="{194B25ED-48E7-C841-BB0F-328DFB65BDD3}"/>
              </a:ext>
            </a:extLst>
          </p:cNvPr>
          <p:cNvPicPr>
            <a:picLocks noChangeAspect="1"/>
          </p:cNvPicPr>
          <p:nvPr/>
        </p:nvPicPr>
        <p:blipFill>
          <a:blip r:embed="rId7"/>
          <a:stretch>
            <a:fillRect/>
          </a:stretch>
        </p:blipFill>
        <p:spPr>
          <a:xfrm>
            <a:off x="1340772" y="3551466"/>
            <a:ext cx="1793796" cy="1182660"/>
          </a:xfrm>
          <a:prstGeom prst="rect">
            <a:avLst/>
          </a:prstGeom>
        </p:spPr>
      </p:pic>
      <p:pic>
        <p:nvPicPr>
          <p:cNvPr id="19" name="Picture 18">
            <a:extLst>
              <a:ext uri="{FF2B5EF4-FFF2-40B4-BE49-F238E27FC236}">
                <a16:creationId xmlns="" xmlns:a16="http://schemas.microsoft.com/office/drawing/2014/main" id="{0374AAE8-8D6D-664E-B023-63EC9FF0905F}"/>
              </a:ext>
            </a:extLst>
          </p:cNvPr>
          <p:cNvPicPr>
            <a:picLocks noChangeAspect="1"/>
          </p:cNvPicPr>
          <p:nvPr/>
        </p:nvPicPr>
        <p:blipFill>
          <a:blip r:embed="rId8"/>
          <a:stretch>
            <a:fillRect/>
          </a:stretch>
        </p:blipFill>
        <p:spPr>
          <a:xfrm>
            <a:off x="1352237" y="4848183"/>
            <a:ext cx="2864163" cy="1220295"/>
          </a:xfrm>
          <a:prstGeom prst="rect">
            <a:avLst/>
          </a:prstGeom>
        </p:spPr>
      </p:pic>
      <p:pic>
        <p:nvPicPr>
          <p:cNvPr id="20" name="Picture 19">
            <a:extLst>
              <a:ext uri="{FF2B5EF4-FFF2-40B4-BE49-F238E27FC236}">
                <a16:creationId xmlns="" xmlns:a16="http://schemas.microsoft.com/office/drawing/2014/main" id="{909CB815-44BA-D94B-8265-44526934BE6A}"/>
              </a:ext>
            </a:extLst>
          </p:cNvPr>
          <p:cNvPicPr>
            <a:picLocks noChangeAspect="1"/>
          </p:cNvPicPr>
          <p:nvPr/>
        </p:nvPicPr>
        <p:blipFill>
          <a:blip r:embed="rId9"/>
          <a:stretch>
            <a:fillRect/>
          </a:stretch>
        </p:blipFill>
        <p:spPr>
          <a:xfrm>
            <a:off x="4418643" y="3409640"/>
            <a:ext cx="3454400" cy="2679700"/>
          </a:xfrm>
          <a:prstGeom prst="rect">
            <a:avLst/>
          </a:prstGeom>
        </p:spPr>
      </p:pic>
      <p:pic>
        <p:nvPicPr>
          <p:cNvPr id="21" name="Picture 20">
            <a:extLst>
              <a:ext uri="{FF2B5EF4-FFF2-40B4-BE49-F238E27FC236}">
                <a16:creationId xmlns="" xmlns:a16="http://schemas.microsoft.com/office/drawing/2014/main" id="{DCE981E9-96FA-984A-A8F2-8DCA22EA4E61}"/>
              </a:ext>
            </a:extLst>
          </p:cNvPr>
          <p:cNvPicPr>
            <a:picLocks noChangeAspect="1"/>
          </p:cNvPicPr>
          <p:nvPr/>
        </p:nvPicPr>
        <p:blipFill>
          <a:blip r:embed="rId10"/>
          <a:stretch>
            <a:fillRect/>
          </a:stretch>
        </p:blipFill>
        <p:spPr>
          <a:xfrm>
            <a:off x="8254999" y="3194161"/>
            <a:ext cx="2775181" cy="2775181"/>
          </a:xfrm>
          <a:prstGeom prst="rect">
            <a:avLst/>
          </a:prstGeom>
        </p:spPr>
      </p:pic>
      <p:cxnSp>
        <p:nvCxnSpPr>
          <p:cNvPr id="24" name="Straight Arrow Connector 23">
            <a:extLst>
              <a:ext uri="{FF2B5EF4-FFF2-40B4-BE49-F238E27FC236}">
                <a16:creationId xmlns="" xmlns:a16="http://schemas.microsoft.com/office/drawing/2014/main" id="{993D9133-1E1E-334B-9724-1887B7FFEE78}"/>
              </a:ext>
            </a:extLst>
          </p:cNvPr>
          <p:cNvCxnSpPr/>
          <p:nvPr/>
        </p:nvCxnSpPr>
        <p:spPr>
          <a:xfrm>
            <a:off x="4127500" y="6438900"/>
            <a:ext cx="3745543" cy="0"/>
          </a:xfrm>
          <a:prstGeom prst="straightConnector1">
            <a:avLst/>
          </a:prstGeom>
          <a:ln w="666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 xmlns:a16="http://schemas.microsoft.com/office/drawing/2014/main" id="{0A81D0D9-0690-7040-87F8-09C64BE529F4}"/>
              </a:ext>
            </a:extLst>
          </p:cNvPr>
          <p:cNvSpPr/>
          <p:nvPr/>
        </p:nvSpPr>
        <p:spPr>
          <a:xfrm>
            <a:off x="7518924" y="43851"/>
            <a:ext cx="22860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 xmlns:a16="http://schemas.microsoft.com/office/drawing/2014/main" id="{8913E727-D100-1648-B79B-4410F48D0B2C}"/>
              </a:ext>
            </a:extLst>
          </p:cNvPr>
          <p:cNvCxnSpPr>
            <a:cxnSpLocks/>
          </p:cNvCxnSpPr>
          <p:nvPr/>
        </p:nvCxnSpPr>
        <p:spPr>
          <a:xfrm>
            <a:off x="811843" y="3141038"/>
            <a:ext cx="0" cy="644431"/>
          </a:xfrm>
          <a:prstGeom prst="straightConnector1">
            <a:avLst/>
          </a:prstGeom>
          <a:ln w="635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 xmlns:a16="http://schemas.microsoft.com/office/drawing/2014/main" id="{1203A243-BF62-F649-9557-731284439A68}"/>
              </a:ext>
            </a:extLst>
          </p:cNvPr>
          <p:cNvSpPr/>
          <p:nvPr/>
        </p:nvSpPr>
        <p:spPr>
          <a:xfrm>
            <a:off x="1638782" y="93815"/>
            <a:ext cx="8305333"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format difficulty</a:t>
            </a:r>
          </a:p>
        </p:txBody>
      </p:sp>
    </p:spTree>
    <p:extLst>
      <p:ext uri="{BB962C8B-B14F-4D97-AF65-F5344CB8AC3E}">
        <p14:creationId xmlns:p14="http://schemas.microsoft.com/office/powerpoint/2010/main" val="12201345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9">
            <a:extLst>
              <a:ext uri="{FF2B5EF4-FFF2-40B4-BE49-F238E27FC236}">
                <a16:creationId xmlns=""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26</a:t>
            </a:fld>
            <a:endParaRPr lang="en-US" dirty="0"/>
          </a:p>
        </p:txBody>
      </p:sp>
      <p:sp>
        <p:nvSpPr>
          <p:cNvPr id="12" name="Rectangle 11">
            <a:extLst>
              <a:ext uri="{FF2B5EF4-FFF2-40B4-BE49-F238E27FC236}">
                <a16:creationId xmlns=""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 xmlns:a16="http://schemas.microsoft.com/office/drawing/2014/main" id="{F7769B80-4DE6-E745-8ECD-D052F0C7426F}"/>
              </a:ext>
            </a:extLst>
          </p:cNvPr>
          <p:cNvSpPr>
            <a:spLocks noGrp="1"/>
          </p:cNvSpPr>
          <p:nvPr>
            <p:ph idx="1"/>
          </p:nvPr>
        </p:nvSpPr>
        <p:spPr>
          <a:xfrm>
            <a:off x="570197" y="1082252"/>
            <a:ext cx="5119403" cy="4835222"/>
          </a:xfrm>
        </p:spPr>
        <p:txBody>
          <a:bodyPr/>
          <a:lstStyle/>
          <a:p>
            <a:pPr marL="342900" indent="-342900">
              <a:lnSpc>
                <a:spcPct val="100000"/>
              </a:lnSpc>
              <a:spcBef>
                <a:spcPts val="2000"/>
              </a:spcBef>
              <a:spcAft>
                <a:spcPts val="1200"/>
              </a:spcAft>
              <a:buFont typeface="Arial" panose="020B0604020202020204" pitchFamily="34" charset="0"/>
              <a:buChar char="•"/>
            </a:pPr>
            <a:r>
              <a:rPr lang="en-US" sz="2400" dirty="0">
                <a:latin typeface="Avenir Next" panose="020B0503020202020204" pitchFamily="34" charset="0"/>
              </a:rPr>
              <a:t>Have access to all the data observations that exist, which is usually a lot</a:t>
            </a:r>
          </a:p>
          <a:p>
            <a:pPr marL="342900" indent="-342900">
              <a:lnSpc>
                <a:spcPct val="100000"/>
              </a:lnSpc>
              <a:spcBef>
                <a:spcPts val="2000"/>
              </a:spcBef>
              <a:spcAft>
                <a:spcPts val="1200"/>
              </a:spcAft>
              <a:buFont typeface="Arial" panose="020B0604020202020204" pitchFamily="34" charset="0"/>
              <a:buChar char="•"/>
            </a:pPr>
            <a:r>
              <a:rPr lang="en-US" sz="2400" dirty="0">
                <a:latin typeface="Avenir Next" panose="020B0503020202020204" pitchFamily="34" charset="0"/>
              </a:rPr>
              <a:t>Collected and digitized as part of generalized procedures of an institution</a:t>
            </a:r>
            <a:endParaRPr lang="en-US" sz="2400" dirty="0"/>
          </a:p>
        </p:txBody>
      </p:sp>
      <p:pic>
        <p:nvPicPr>
          <p:cNvPr id="7" name="Picture 6">
            <a:extLst>
              <a:ext uri="{FF2B5EF4-FFF2-40B4-BE49-F238E27FC236}">
                <a16:creationId xmlns="" xmlns:a16="http://schemas.microsoft.com/office/drawing/2014/main" id="{147C0FA8-4638-0D46-8292-629261918873}"/>
              </a:ext>
            </a:extLst>
          </p:cNvPr>
          <p:cNvPicPr>
            <a:picLocks noChangeAspect="1"/>
          </p:cNvPicPr>
          <p:nvPr/>
        </p:nvPicPr>
        <p:blipFill>
          <a:blip r:embed="rId3"/>
          <a:stretch>
            <a:fillRect/>
          </a:stretch>
        </p:blipFill>
        <p:spPr>
          <a:xfrm>
            <a:off x="7014877" y="1174666"/>
            <a:ext cx="3603604" cy="573301"/>
          </a:xfrm>
          <a:prstGeom prst="rect">
            <a:avLst/>
          </a:prstGeom>
        </p:spPr>
      </p:pic>
      <p:pic>
        <p:nvPicPr>
          <p:cNvPr id="8" name="Picture 7">
            <a:extLst>
              <a:ext uri="{FF2B5EF4-FFF2-40B4-BE49-F238E27FC236}">
                <a16:creationId xmlns="" xmlns:a16="http://schemas.microsoft.com/office/drawing/2014/main" id="{1BA130BD-933A-0C41-ABB5-39415326F1AB}"/>
              </a:ext>
            </a:extLst>
          </p:cNvPr>
          <p:cNvPicPr>
            <a:picLocks noChangeAspect="1"/>
          </p:cNvPicPr>
          <p:nvPr/>
        </p:nvPicPr>
        <p:blipFill>
          <a:blip r:embed="rId4"/>
          <a:stretch>
            <a:fillRect/>
          </a:stretch>
        </p:blipFill>
        <p:spPr>
          <a:xfrm>
            <a:off x="8336958" y="2726263"/>
            <a:ext cx="959442" cy="748655"/>
          </a:xfrm>
          <a:prstGeom prst="rect">
            <a:avLst/>
          </a:prstGeom>
        </p:spPr>
      </p:pic>
      <p:pic>
        <p:nvPicPr>
          <p:cNvPr id="9" name="Picture 8">
            <a:extLst>
              <a:ext uri="{FF2B5EF4-FFF2-40B4-BE49-F238E27FC236}">
                <a16:creationId xmlns="" xmlns:a16="http://schemas.microsoft.com/office/drawing/2014/main" id="{17B59CAD-8F02-A84A-BA8D-029F39915528}"/>
              </a:ext>
            </a:extLst>
          </p:cNvPr>
          <p:cNvPicPr>
            <a:picLocks noChangeAspect="1"/>
          </p:cNvPicPr>
          <p:nvPr/>
        </p:nvPicPr>
        <p:blipFill>
          <a:blip r:embed="rId5"/>
          <a:stretch>
            <a:fillRect/>
          </a:stretch>
        </p:blipFill>
        <p:spPr>
          <a:xfrm>
            <a:off x="7311729" y="4755498"/>
            <a:ext cx="3009900" cy="444500"/>
          </a:xfrm>
          <a:prstGeom prst="rect">
            <a:avLst/>
          </a:prstGeom>
        </p:spPr>
      </p:pic>
      <p:sp>
        <p:nvSpPr>
          <p:cNvPr id="10" name="Content Placeholder 2">
            <a:extLst>
              <a:ext uri="{FF2B5EF4-FFF2-40B4-BE49-F238E27FC236}">
                <a16:creationId xmlns="" xmlns:a16="http://schemas.microsoft.com/office/drawing/2014/main" id="{ABEA4CC2-1D6D-8F44-B5A9-B079E0D603FB}"/>
              </a:ext>
            </a:extLst>
          </p:cNvPr>
          <p:cNvSpPr txBox="1">
            <a:spLocks/>
          </p:cNvSpPr>
          <p:nvPr/>
        </p:nvSpPr>
        <p:spPr>
          <a:xfrm>
            <a:off x="6731000" y="1788126"/>
            <a:ext cx="4660900" cy="61873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spcAft>
                <a:spcPts val="1200"/>
              </a:spcAft>
            </a:pPr>
            <a:r>
              <a:rPr lang="en-US" sz="2400" dirty="0">
                <a:solidFill>
                  <a:schemeClr val="accent1">
                    <a:lumMod val="75000"/>
                  </a:schemeClr>
                </a:solidFill>
                <a:latin typeface="Avenir Next" panose="020B0503020202020204" pitchFamily="34" charset="0"/>
              </a:rPr>
              <a:t>13 million articles</a:t>
            </a:r>
            <a:endParaRPr lang="en-US" sz="2400" b="1" dirty="0">
              <a:solidFill>
                <a:schemeClr val="accent1">
                  <a:lumMod val="75000"/>
                </a:schemeClr>
              </a:solidFill>
              <a:latin typeface="Avenir Next" panose="020B0503020202020204" pitchFamily="34" charset="0"/>
            </a:endParaRPr>
          </a:p>
        </p:txBody>
      </p:sp>
      <p:sp>
        <p:nvSpPr>
          <p:cNvPr id="11" name="Content Placeholder 2">
            <a:extLst>
              <a:ext uri="{FF2B5EF4-FFF2-40B4-BE49-F238E27FC236}">
                <a16:creationId xmlns="" xmlns:a16="http://schemas.microsoft.com/office/drawing/2014/main" id="{022FAD4C-003A-B04C-84F9-65F4970DEC53}"/>
              </a:ext>
            </a:extLst>
          </p:cNvPr>
          <p:cNvSpPr txBox="1">
            <a:spLocks/>
          </p:cNvSpPr>
          <p:nvPr/>
        </p:nvSpPr>
        <p:spPr>
          <a:xfrm>
            <a:off x="6486229" y="3616422"/>
            <a:ext cx="4660900" cy="61873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spcAft>
                <a:spcPts val="1200"/>
              </a:spcAft>
            </a:pPr>
            <a:r>
              <a:rPr lang="en-US" sz="2400" dirty="0">
                <a:solidFill>
                  <a:schemeClr val="accent1">
                    <a:lumMod val="75000"/>
                  </a:schemeClr>
                </a:solidFill>
                <a:latin typeface="Avenir Next" panose="020B0503020202020204" pitchFamily="34" charset="0"/>
              </a:rPr>
              <a:t>~500 million tweets per day</a:t>
            </a:r>
          </a:p>
        </p:txBody>
      </p:sp>
      <p:sp>
        <p:nvSpPr>
          <p:cNvPr id="13" name="Content Placeholder 2">
            <a:extLst>
              <a:ext uri="{FF2B5EF4-FFF2-40B4-BE49-F238E27FC236}">
                <a16:creationId xmlns="" xmlns:a16="http://schemas.microsoft.com/office/drawing/2014/main" id="{9456BFAC-CD53-B946-B885-A1CDD81060C9}"/>
              </a:ext>
            </a:extLst>
          </p:cNvPr>
          <p:cNvSpPr txBox="1">
            <a:spLocks/>
          </p:cNvSpPr>
          <p:nvPr/>
        </p:nvSpPr>
        <p:spPr>
          <a:xfrm>
            <a:off x="6486229" y="5256496"/>
            <a:ext cx="4660900" cy="61873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spcAft>
                <a:spcPts val="1200"/>
              </a:spcAft>
            </a:pPr>
            <a:r>
              <a:rPr lang="en-US" sz="2400" dirty="0">
                <a:solidFill>
                  <a:schemeClr val="accent1">
                    <a:lumMod val="75000"/>
                  </a:schemeClr>
                </a:solidFill>
                <a:latin typeface="Avenir Next" panose="020B0503020202020204" pitchFamily="34" charset="0"/>
              </a:rPr>
              <a:t>100,000s votes per year</a:t>
            </a:r>
          </a:p>
        </p:txBody>
      </p:sp>
      <p:sp>
        <p:nvSpPr>
          <p:cNvPr id="17" name="Rectangle 16">
            <a:extLst>
              <a:ext uri="{FF2B5EF4-FFF2-40B4-BE49-F238E27FC236}">
                <a16:creationId xmlns="" xmlns:a16="http://schemas.microsoft.com/office/drawing/2014/main" id="{A3B37065-A800-3A45-8CA6-FCAF5363831D}"/>
              </a:ext>
            </a:extLst>
          </p:cNvPr>
          <p:cNvSpPr/>
          <p:nvPr/>
        </p:nvSpPr>
        <p:spPr>
          <a:xfrm>
            <a:off x="7661076" y="40219"/>
            <a:ext cx="2867223"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4A5AD722-9B8F-084C-9FC8-884EABE4E7CA}"/>
              </a:ext>
            </a:extLst>
          </p:cNvPr>
          <p:cNvSpPr/>
          <p:nvPr/>
        </p:nvSpPr>
        <p:spPr>
          <a:xfrm>
            <a:off x="1630925" y="52920"/>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comprehensive data</a:t>
            </a:r>
          </a:p>
        </p:txBody>
      </p:sp>
    </p:spTree>
    <p:extLst>
      <p:ext uri="{BB962C8B-B14F-4D97-AF65-F5344CB8AC3E}">
        <p14:creationId xmlns:p14="http://schemas.microsoft.com/office/powerpoint/2010/main" val="39574545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9">
            <a:extLst>
              <a:ext uri="{FF2B5EF4-FFF2-40B4-BE49-F238E27FC236}">
                <a16:creationId xmlns=""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27</a:t>
            </a:fld>
            <a:endParaRPr lang="en-US" dirty="0"/>
          </a:p>
        </p:txBody>
      </p:sp>
      <p:sp>
        <p:nvSpPr>
          <p:cNvPr id="12" name="Rectangle 11">
            <a:extLst>
              <a:ext uri="{FF2B5EF4-FFF2-40B4-BE49-F238E27FC236}">
                <a16:creationId xmlns=""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 xmlns:a16="http://schemas.microsoft.com/office/drawing/2014/main" id="{4CA44844-004C-D743-AE6E-C1347A5C2792}"/>
              </a:ext>
            </a:extLst>
          </p:cNvPr>
          <p:cNvSpPr>
            <a:spLocks noGrp="1"/>
          </p:cNvSpPr>
          <p:nvPr>
            <p:ph idx="1"/>
          </p:nvPr>
        </p:nvSpPr>
        <p:spPr>
          <a:xfrm>
            <a:off x="1014697" y="1085004"/>
            <a:ext cx="5119403" cy="4835222"/>
          </a:xfrm>
        </p:spPr>
        <p:txBody>
          <a:bodyPr/>
          <a:lstStyle/>
          <a:p>
            <a:pPr marL="342900" indent="-342900">
              <a:lnSpc>
                <a:spcPct val="100000"/>
              </a:lnSpc>
              <a:spcAft>
                <a:spcPts val="1200"/>
              </a:spcAft>
              <a:buFont typeface="Arial" panose="020B0604020202020204" pitchFamily="34" charset="0"/>
              <a:buChar char="•"/>
            </a:pPr>
            <a:r>
              <a:rPr lang="en-US" sz="2400" dirty="0">
                <a:latin typeface="Avenir Next" panose="020B0503020202020204" pitchFamily="34" charset="0"/>
              </a:rPr>
              <a:t>When collecting individual data is relatively expensive</a:t>
            </a:r>
          </a:p>
          <a:p>
            <a:pPr marL="342900" indent="-342900">
              <a:lnSpc>
                <a:spcPct val="100000"/>
              </a:lnSpc>
              <a:spcAft>
                <a:spcPts val="1200"/>
              </a:spcAft>
              <a:buFont typeface="Arial" panose="020B0604020202020204" pitchFamily="34" charset="0"/>
              <a:buChar char="•"/>
            </a:pPr>
            <a:r>
              <a:rPr lang="en-US" sz="2400" dirty="0">
                <a:latin typeface="Avenir Next" panose="020B0503020202020204" pitchFamily="34" charset="0"/>
              </a:rPr>
              <a:t>Only a portion of the population is sampled</a:t>
            </a:r>
          </a:p>
          <a:p>
            <a:pPr marL="342900" indent="-342900">
              <a:lnSpc>
                <a:spcPct val="100000"/>
              </a:lnSpc>
              <a:spcAft>
                <a:spcPts val="1200"/>
              </a:spcAft>
              <a:buFont typeface="Arial" panose="020B0604020202020204" pitchFamily="34" charset="0"/>
              <a:buChar char="•"/>
            </a:pPr>
            <a:r>
              <a:rPr lang="en-US" sz="2400" dirty="0">
                <a:latin typeface="Avenir Next" panose="020B0503020202020204" pitchFamily="34" charset="0"/>
              </a:rPr>
              <a:t>Not just restricted to polling or surveys</a:t>
            </a:r>
            <a:endParaRPr lang="en-US" sz="2400" dirty="0"/>
          </a:p>
        </p:txBody>
      </p:sp>
      <p:pic>
        <p:nvPicPr>
          <p:cNvPr id="21" name="Picture 20">
            <a:extLst>
              <a:ext uri="{FF2B5EF4-FFF2-40B4-BE49-F238E27FC236}">
                <a16:creationId xmlns="" xmlns:a16="http://schemas.microsoft.com/office/drawing/2014/main" id="{7F4211FF-39E4-1342-BD71-D7E64DAE6D6A}"/>
              </a:ext>
            </a:extLst>
          </p:cNvPr>
          <p:cNvPicPr>
            <a:picLocks noChangeAspect="1"/>
          </p:cNvPicPr>
          <p:nvPr/>
        </p:nvPicPr>
        <p:blipFill>
          <a:blip r:embed="rId3"/>
          <a:stretch>
            <a:fillRect/>
          </a:stretch>
        </p:blipFill>
        <p:spPr>
          <a:xfrm>
            <a:off x="7162800" y="1082252"/>
            <a:ext cx="1679700" cy="1556193"/>
          </a:xfrm>
          <a:prstGeom prst="rect">
            <a:avLst/>
          </a:prstGeom>
        </p:spPr>
      </p:pic>
      <p:pic>
        <p:nvPicPr>
          <p:cNvPr id="22" name="Picture 21">
            <a:extLst>
              <a:ext uri="{FF2B5EF4-FFF2-40B4-BE49-F238E27FC236}">
                <a16:creationId xmlns="" xmlns:a16="http://schemas.microsoft.com/office/drawing/2014/main" id="{9153740E-3F39-5346-BCD2-32476D0648F2}"/>
              </a:ext>
            </a:extLst>
          </p:cNvPr>
          <p:cNvPicPr>
            <a:picLocks noChangeAspect="1"/>
          </p:cNvPicPr>
          <p:nvPr/>
        </p:nvPicPr>
        <p:blipFill>
          <a:blip r:embed="rId4"/>
          <a:stretch>
            <a:fillRect/>
          </a:stretch>
        </p:blipFill>
        <p:spPr>
          <a:xfrm>
            <a:off x="7218550" y="5480940"/>
            <a:ext cx="1930400" cy="741208"/>
          </a:xfrm>
          <a:prstGeom prst="rect">
            <a:avLst/>
          </a:prstGeom>
        </p:spPr>
      </p:pic>
      <p:pic>
        <p:nvPicPr>
          <p:cNvPr id="24" name="Picture 23">
            <a:extLst>
              <a:ext uri="{FF2B5EF4-FFF2-40B4-BE49-F238E27FC236}">
                <a16:creationId xmlns="" xmlns:a16="http://schemas.microsoft.com/office/drawing/2014/main" id="{3530F0F6-561B-0A4D-9860-3749CB1C3B27}"/>
              </a:ext>
            </a:extLst>
          </p:cNvPr>
          <p:cNvPicPr>
            <a:picLocks noChangeAspect="1"/>
          </p:cNvPicPr>
          <p:nvPr/>
        </p:nvPicPr>
        <p:blipFill>
          <a:blip r:embed="rId5"/>
          <a:stretch>
            <a:fillRect/>
          </a:stretch>
        </p:blipFill>
        <p:spPr>
          <a:xfrm>
            <a:off x="7162800" y="2941588"/>
            <a:ext cx="3856927" cy="1313440"/>
          </a:xfrm>
          <a:prstGeom prst="rect">
            <a:avLst/>
          </a:prstGeom>
        </p:spPr>
      </p:pic>
      <p:pic>
        <p:nvPicPr>
          <p:cNvPr id="25" name="Picture 24">
            <a:extLst>
              <a:ext uri="{FF2B5EF4-FFF2-40B4-BE49-F238E27FC236}">
                <a16:creationId xmlns="" xmlns:a16="http://schemas.microsoft.com/office/drawing/2014/main" id="{37900FDE-6D38-8E47-968C-B18BD0A2FB1B}"/>
              </a:ext>
            </a:extLst>
          </p:cNvPr>
          <p:cNvPicPr>
            <a:picLocks noChangeAspect="1"/>
          </p:cNvPicPr>
          <p:nvPr/>
        </p:nvPicPr>
        <p:blipFill>
          <a:blip r:embed="rId6"/>
          <a:stretch>
            <a:fillRect/>
          </a:stretch>
        </p:blipFill>
        <p:spPr>
          <a:xfrm>
            <a:off x="7218550" y="4349261"/>
            <a:ext cx="2645138" cy="854583"/>
          </a:xfrm>
          <a:prstGeom prst="rect">
            <a:avLst/>
          </a:prstGeom>
        </p:spPr>
      </p:pic>
      <p:sp>
        <p:nvSpPr>
          <p:cNvPr id="28" name="Rectangle 27">
            <a:extLst>
              <a:ext uri="{FF2B5EF4-FFF2-40B4-BE49-F238E27FC236}">
                <a16:creationId xmlns="" xmlns:a16="http://schemas.microsoft.com/office/drawing/2014/main" id="{3E1589A0-249F-974E-9D9D-AB16392538A3}"/>
              </a:ext>
            </a:extLst>
          </p:cNvPr>
          <p:cNvSpPr/>
          <p:nvPr/>
        </p:nvSpPr>
        <p:spPr>
          <a:xfrm>
            <a:off x="8024168" y="80442"/>
            <a:ext cx="1990924"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A2C5C087-F979-9D4A-9C3E-C6AF5FA5FF96}"/>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sampled data</a:t>
            </a:r>
          </a:p>
        </p:txBody>
      </p:sp>
    </p:spTree>
    <p:extLst>
      <p:ext uri="{BB962C8B-B14F-4D97-AF65-F5344CB8AC3E}">
        <p14:creationId xmlns:p14="http://schemas.microsoft.com/office/powerpoint/2010/main" val="30891746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9">
            <a:extLst>
              <a:ext uri="{FF2B5EF4-FFF2-40B4-BE49-F238E27FC236}">
                <a16:creationId xmlns=""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28</a:t>
            </a:fld>
            <a:endParaRPr lang="en-US" dirty="0"/>
          </a:p>
        </p:txBody>
      </p:sp>
      <p:sp>
        <p:nvSpPr>
          <p:cNvPr id="12" name="Rectangle 11">
            <a:extLst>
              <a:ext uri="{FF2B5EF4-FFF2-40B4-BE49-F238E27FC236}">
                <a16:creationId xmlns=""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8BC22FEF-0F86-6348-93F4-43DC9636980F}"/>
              </a:ext>
            </a:extLst>
          </p:cNvPr>
          <p:cNvSpPr/>
          <p:nvPr/>
        </p:nvSpPr>
        <p:spPr>
          <a:xfrm>
            <a:off x="8509000" y="80442"/>
            <a:ext cx="9779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biases</a:t>
            </a:r>
          </a:p>
        </p:txBody>
      </p:sp>
      <p:sp>
        <p:nvSpPr>
          <p:cNvPr id="4" name="Rectangle 3">
            <a:extLst>
              <a:ext uri="{FF2B5EF4-FFF2-40B4-BE49-F238E27FC236}">
                <a16:creationId xmlns="" xmlns:a16="http://schemas.microsoft.com/office/drawing/2014/main" id="{CA60A04A-5FA6-994E-ABCF-70B6C1B64542}"/>
              </a:ext>
            </a:extLst>
          </p:cNvPr>
          <p:cNvSpPr/>
          <p:nvPr/>
        </p:nvSpPr>
        <p:spPr>
          <a:xfrm>
            <a:off x="939800" y="1650523"/>
            <a:ext cx="10312400" cy="4691862"/>
          </a:xfrm>
          <a:prstGeom prst="rect">
            <a:avLst/>
          </a:prstGeom>
        </p:spPr>
        <p:txBody>
          <a:bodyPr wrap="square" anchor="t">
            <a:spAutoFit/>
          </a:bodyPr>
          <a:lstStyle/>
          <a:p>
            <a:pPr marL="800100" lvl="1" indent="-342900">
              <a:lnSpc>
                <a:spcPct val="150000"/>
              </a:lnSpc>
              <a:spcBef>
                <a:spcPts val="2000"/>
              </a:spcBef>
              <a:buFont typeface="Arial" panose="020B0604020202020204" pitchFamily="34" charset="0"/>
              <a:buChar char="•"/>
            </a:pPr>
            <a:r>
              <a:rPr lang="en-US" sz="2400" b="1" dirty="0">
                <a:solidFill>
                  <a:srgbClr val="000000"/>
                </a:solidFill>
                <a:latin typeface="Avenir Roman" panose="02000503020000020003" pitchFamily="2" charset="0"/>
              </a:rPr>
              <a:t>Omission</a:t>
            </a:r>
            <a:r>
              <a:rPr lang="en-US" sz="2400" dirty="0">
                <a:solidFill>
                  <a:srgbClr val="000000"/>
                </a:solidFill>
                <a:latin typeface="Avenir Roman" panose="02000503020000020003" pitchFamily="2" charset="0"/>
              </a:rPr>
              <a:t>: Using only arguments from one side</a:t>
            </a:r>
          </a:p>
          <a:p>
            <a:pPr marL="742950" lvl="1" indent="-285750">
              <a:lnSpc>
                <a:spcPct val="150000"/>
              </a:lnSpc>
              <a:spcBef>
                <a:spcPts val="2000"/>
              </a:spcBef>
              <a:buFont typeface="Arial" panose="020B0604020202020204" pitchFamily="34" charset="0"/>
              <a:buChar char="•"/>
            </a:pPr>
            <a:r>
              <a:rPr lang="en-US" sz="2400" b="1" dirty="0">
                <a:solidFill>
                  <a:srgbClr val="000000"/>
                </a:solidFill>
                <a:latin typeface="Avenir Roman" panose="02000503020000020003" pitchFamily="2" charset="0"/>
              </a:rPr>
              <a:t>Source selection:</a:t>
            </a:r>
            <a:r>
              <a:rPr lang="en-US" sz="2400" dirty="0">
                <a:solidFill>
                  <a:srgbClr val="000000"/>
                </a:solidFill>
                <a:latin typeface="Avenir Roman" panose="02000503020000020003" pitchFamily="2" charset="0"/>
              </a:rPr>
              <a:t> Include more sources or more authoritative sources for one side over the other</a:t>
            </a:r>
          </a:p>
          <a:p>
            <a:pPr marL="742950" lvl="1" indent="-285750">
              <a:lnSpc>
                <a:spcPct val="150000"/>
              </a:lnSpc>
              <a:spcBef>
                <a:spcPts val="2000"/>
              </a:spcBef>
              <a:buFont typeface="Arial" panose="020B0604020202020204" pitchFamily="34" charset="0"/>
              <a:buChar char="•"/>
            </a:pPr>
            <a:r>
              <a:rPr lang="en-US" sz="2400" b="1" dirty="0">
                <a:solidFill>
                  <a:srgbClr val="000000"/>
                </a:solidFill>
                <a:latin typeface="Avenir Roman" panose="02000503020000020003" pitchFamily="2" charset="0"/>
              </a:rPr>
              <a:t>Story selection:</a:t>
            </a:r>
            <a:r>
              <a:rPr lang="en-US" sz="2400" dirty="0">
                <a:solidFill>
                  <a:srgbClr val="000000"/>
                </a:solidFill>
                <a:latin typeface="Avenir Roman" panose="02000503020000020003" pitchFamily="2" charset="0"/>
              </a:rPr>
              <a:t> Regularly including stories that agree or reinforce the arguments of one side</a:t>
            </a:r>
          </a:p>
          <a:p>
            <a:pPr marL="742950" lvl="1" indent="-285750">
              <a:lnSpc>
                <a:spcPct val="150000"/>
              </a:lnSpc>
              <a:spcBef>
                <a:spcPts val="2000"/>
              </a:spcBef>
              <a:buFont typeface="Arial" panose="020B0604020202020204" pitchFamily="34" charset="0"/>
              <a:buChar char="•"/>
            </a:pPr>
            <a:r>
              <a:rPr lang="en-US" sz="2400" b="1" dirty="0">
                <a:solidFill>
                  <a:srgbClr val="000000"/>
                </a:solidFill>
                <a:latin typeface="Avenir Roman" panose="02000503020000020003" pitchFamily="2" charset="0"/>
              </a:rPr>
              <a:t>Placement</a:t>
            </a:r>
            <a:r>
              <a:rPr lang="en-US" sz="2400" dirty="0">
                <a:solidFill>
                  <a:srgbClr val="000000"/>
                </a:solidFill>
                <a:latin typeface="Avenir Roman" panose="02000503020000020003" pitchFamily="2" charset="0"/>
              </a:rPr>
              <a:t>: Using the benefit of the perceived importance of position to highlight certain stories</a:t>
            </a:r>
          </a:p>
        </p:txBody>
      </p:sp>
      <p:sp>
        <p:nvSpPr>
          <p:cNvPr id="14" name="Rectangle 13">
            <a:extLst>
              <a:ext uri="{FF2B5EF4-FFF2-40B4-BE49-F238E27FC236}">
                <a16:creationId xmlns="" xmlns:a16="http://schemas.microsoft.com/office/drawing/2014/main" id="{F27A6BCA-8CB6-2E4B-9AA8-0084ED384C91}"/>
              </a:ext>
            </a:extLst>
          </p:cNvPr>
          <p:cNvSpPr/>
          <p:nvPr/>
        </p:nvSpPr>
        <p:spPr>
          <a:xfrm>
            <a:off x="1511416" y="878182"/>
            <a:ext cx="9169167" cy="461665"/>
          </a:xfrm>
          <a:prstGeom prst="rect">
            <a:avLst/>
          </a:prstGeom>
        </p:spPr>
        <p:txBody>
          <a:bodyPr wrap="square">
            <a:spAutoFit/>
          </a:bodyPr>
          <a:lstStyle/>
          <a:p>
            <a:pPr algn="ctr"/>
            <a:r>
              <a:rPr lang="en-US" sz="2400" dirty="0">
                <a:solidFill>
                  <a:srgbClr val="C00000"/>
                </a:solidFill>
                <a:latin typeface="Avenir Roman" panose="02000503020000020003" pitchFamily="2" charset="0"/>
              </a:rPr>
              <a:t>Common biases in selecting the source of data</a:t>
            </a:r>
          </a:p>
        </p:txBody>
      </p:sp>
    </p:spTree>
    <p:extLst>
      <p:ext uri="{BB962C8B-B14F-4D97-AF65-F5344CB8AC3E}">
        <p14:creationId xmlns:p14="http://schemas.microsoft.com/office/powerpoint/2010/main" val="25963179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9">
            <a:extLst>
              <a:ext uri="{FF2B5EF4-FFF2-40B4-BE49-F238E27FC236}">
                <a16:creationId xmlns=""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29</a:t>
            </a:fld>
            <a:endParaRPr lang="en-US" dirty="0"/>
          </a:p>
        </p:txBody>
      </p:sp>
      <p:sp>
        <p:nvSpPr>
          <p:cNvPr id="12" name="Rectangle 11">
            <a:extLst>
              <a:ext uri="{FF2B5EF4-FFF2-40B4-BE49-F238E27FC236}">
                <a16:creationId xmlns=""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8BC22FEF-0F86-6348-93F4-43DC9636980F}"/>
              </a:ext>
            </a:extLst>
          </p:cNvPr>
          <p:cNvSpPr/>
          <p:nvPr/>
        </p:nvSpPr>
        <p:spPr>
          <a:xfrm>
            <a:off x="8509000" y="80442"/>
            <a:ext cx="9779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biases</a:t>
            </a:r>
          </a:p>
        </p:txBody>
      </p:sp>
      <p:sp>
        <p:nvSpPr>
          <p:cNvPr id="4" name="Rectangle 3">
            <a:extLst>
              <a:ext uri="{FF2B5EF4-FFF2-40B4-BE49-F238E27FC236}">
                <a16:creationId xmlns="" xmlns:a16="http://schemas.microsoft.com/office/drawing/2014/main" id="{CA60A04A-5FA6-994E-ABCF-70B6C1B64542}"/>
              </a:ext>
            </a:extLst>
          </p:cNvPr>
          <p:cNvSpPr/>
          <p:nvPr/>
        </p:nvSpPr>
        <p:spPr>
          <a:xfrm>
            <a:off x="939800" y="1650523"/>
            <a:ext cx="10312400" cy="3199146"/>
          </a:xfrm>
          <a:prstGeom prst="rect">
            <a:avLst/>
          </a:prstGeom>
        </p:spPr>
        <p:txBody>
          <a:bodyPr wrap="square" anchor="t">
            <a:spAutoFit/>
          </a:bodyPr>
          <a:lstStyle/>
          <a:p>
            <a:pPr marL="800100" lvl="1" indent="-342900">
              <a:lnSpc>
                <a:spcPct val="150000"/>
              </a:lnSpc>
              <a:spcBef>
                <a:spcPts val="500"/>
              </a:spcBef>
              <a:buFont typeface="Arial" panose="020B0604020202020204" pitchFamily="34" charset="0"/>
              <a:buChar char="•"/>
            </a:pPr>
            <a:r>
              <a:rPr lang="en-US" sz="2400" b="1" dirty="0">
                <a:solidFill>
                  <a:srgbClr val="000000"/>
                </a:solidFill>
                <a:latin typeface="Avenir Roman" panose="02000503020000020003" pitchFamily="2" charset="0"/>
              </a:rPr>
              <a:t>Labelling (two types)</a:t>
            </a:r>
            <a:r>
              <a:rPr lang="en-US" sz="2400" dirty="0">
                <a:solidFill>
                  <a:srgbClr val="000000"/>
                </a:solidFill>
                <a:latin typeface="Avenir Roman" panose="02000503020000020003" pitchFamily="2" charset="0"/>
              </a:rPr>
              <a:t>:</a:t>
            </a:r>
          </a:p>
          <a:p>
            <a:pPr marL="1257300" lvl="2" indent="-342900">
              <a:lnSpc>
                <a:spcPct val="150000"/>
              </a:lnSpc>
              <a:spcBef>
                <a:spcPts val="500"/>
              </a:spcBef>
              <a:buFont typeface="Arial" panose="020B0604020202020204" pitchFamily="34" charset="0"/>
              <a:buChar char="•"/>
            </a:pPr>
            <a:r>
              <a:rPr lang="en-US" sz="2400" dirty="0">
                <a:solidFill>
                  <a:srgbClr val="000000"/>
                </a:solidFill>
                <a:latin typeface="Avenir Roman" panose="02000503020000020003" pitchFamily="2" charset="0"/>
              </a:rPr>
              <a:t>Using only arguments from one side</a:t>
            </a:r>
          </a:p>
          <a:p>
            <a:pPr marL="1257300" lvl="2" indent="-342900">
              <a:lnSpc>
                <a:spcPct val="150000"/>
              </a:lnSpc>
              <a:spcBef>
                <a:spcPts val="500"/>
              </a:spcBef>
              <a:buFont typeface="Arial" panose="020B0604020202020204" pitchFamily="34" charset="0"/>
              <a:buChar char="•"/>
            </a:pPr>
            <a:r>
              <a:rPr lang="en-US" sz="2400" dirty="0">
                <a:solidFill>
                  <a:srgbClr val="000000"/>
                </a:solidFill>
                <a:latin typeface="Avenir Roman" panose="02000503020000020003" pitchFamily="2" charset="0"/>
              </a:rPr>
              <a:t>Labeling people on one side of the argument with labels and not the other</a:t>
            </a:r>
          </a:p>
          <a:p>
            <a:pPr marL="800100" lvl="1" indent="-342900">
              <a:lnSpc>
                <a:spcPct val="150000"/>
              </a:lnSpc>
              <a:spcBef>
                <a:spcPts val="2000"/>
              </a:spcBef>
              <a:buFont typeface="Arial" panose="020B0604020202020204" pitchFamily="34" charset="0"/>
              <a:buChar char="•"/>
            </a:pPr>
            <a:r>
              <a:rPr lang="en-US" sz="2400" b="1" dirty="0">
                <a:solidFill>
                  <a:srgbClr val="000000"/>
                </a:solidFill>
                <a:latin typeface="Avenir Roman" panose="02000503020000020003" pitchFamily="2" charset="0"/>
              </a:rPr>
              <a:t>Spin</a:t>
            </a:r>
            <a:r>
              <a:rPr lang="en-US" sz="2400" dirty="0">
                <a:solidFill>
                  <a:srgbClr val="000000"/>
                </a:solidFill>
                <a:latin typeface="Avenir Roman" panose="02000503020000020003" pitchFamily="2" charset="0"/>
              </a:rPr>
              <a:t>: Story provides only one interpretation of the events</a:t>
            </a:r>
          </a:p>
        </p:txBody>
      </p:sp>
      <p:sp>
        <p:nvSpPr>
          <p:cNvPr id="14" name="Rectangle 13">
            <a:extLst>
              <a:ext uri="{FF2B5EF4-FFF2-40B4-BE49-F238E27FC236}">
                <a16:creationId xmlns="" xmlns:a16="http://schemas.microsoft.com/office/drawing/2014/main" id="{F27A6BCA-8CB6-2E4B-9AA8-0084ED384C91}"/>
              </a:ext>
            </a:extLst>
          </p:cNvPr>
          <p:cNvSpPr/>
          <p:nvPr/>
        </p:nvSpPr>
        <p:spPr>
          <a:xfrm>
            <a:off x="1511416" y="878182"/>
            <a:ext cx="9169167" cy="461665"/>
          </a:xfrm>
          <a:prstGeom prst="rect">
            <a:avLst/>
          </a:prstGeom>
        </p:spPr>
        <p:txBody>
          <a:bodyPr wrap="square">
            <a:spAutoFit/>
          </a:bodyPr>
          <a:lstStyle/>
          <a:p>
            <a:pPr algn="ctr"/>
            <a:r>
              <a:rPr lang="en-US" sz="2400" dirty="0">
                <a:solidFill>
                  <a:srgbClr val="C00000"/>
                </a:solidFill>
                <a:latin typeface="Avenir Roman" panose="02000503020000020003" pitchFamily="2" charset="0"/>
              </a:rPr>
              <a:t>Common biases in selecting the source of data</a:t>
            </a:r>
          </a:p>
        </p:txBody>
      </p:sp>
    </p:spTree>
    <p:extLst>
      <p:ext uri="{BB962C8B-B14F-4D97-AF65-F5344CB8AC3E}">
        <p14:creationId xmlns:p14="http://schemas.microsoft.com/office/powerpoint/2010/main" val="36737714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16FE6CAD-3561-574D-BABC-7ECD40B1A6E5}"/>
              </a:ext>
            </a:extLst>
          </p:cNvPr>
          <p:cNvSpPr/>
          <p:nvPr/>
        </p:nvSpPr>
        <p:spPr>
          <a:xfrm>
            <a:off x="4546600" y="2717506"/>
            <a:ext cx="1616752" cy="4535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 xmlns:a16="http://schemas.microsoft.com/office/drawing/2014/main" id="{98B7CA55-066D-DE4F-98F1-19E39CB74039}"/>
              </a:ext>
            </a:extLst>
          </p:cNvPr>
          <p:cNvSpPr/>
          <p:nvPr/>
        </p:nvSpPr>
        <p:spPr>
          <a:xfrm>
            <a:off x="2487486" y="1089670"/>
            <a:ext cx="8126859" cy="830997"/>
          </a:xfrm>
          <a:prstGeom prst="rect">
            <a:avLst/>
          </a:prstGeom>
        </p:spPr>
        <p:txBody>
          <a:bodyPr wrap="square" anchor="b">
            <a:spAutoFit/>
          </a:bodyPr>
          <a:lstStyle/>
          <a:p>
            <a:r>
              <a:rPr lang="en-US" sz="2400" dirty="0">
                <a:latin typeface="Avenir Roman" panose="02000503020000020003" pitchFamily="2" charset="0"/>
              </a:rPr>
              <a:t>Factual information (such as measurements or statistics) used as a basis for reasoning, discussion, or calculation</a:t>
            </a:r>
            <a:endParaRPr lang="en-US" sz="2400" dirty="0">
              <a:solidFill>
                <a:schemeClr val="tx1">
                  <a:lumMod val="75000"/>
                  <a:lumOff val="25000"/>
                </a:schemeClr>
              </a:solidFill>
              <a:latin typeface="Avenir Roman" panose="02000503020000020003" pitchFamily="2" charset="0"/>
            </a:endParaRPr>
          </a:p>
        </p:txBody>
      </p:sp>
      <p:sp>
        <p:nvSpPr>
          <p:cNvPr id="4" name="Rectangle 3">
            <a:extLst>
              <a:ext uri="{FF2B5EF4-FFF2-40B4-BE49-F238E27FC236}">
                <a16:creationId xmlns="" xmlns:a16="http://schemas.microsoft.com/office/drawing/2014/main" id="{384BF914-9096-C04A-BA32-DA6B8079667D}"/>
              </a:ext>
            </a:extLst>
          </p:cNvPr>
          <p:cNvSpPr/>
          <p:nvPr/>
        </p:nvSpPr>
        <p:spPr>
          <a:xfrm>
            <a:off x="2487486" y="2717506"/>
            <a:ext cx="8232169" cy="830997"/>
          </a:xfrm>
          <a:prstGeom prst="rect">
            <a:avLst/>
          </a:prstGeom>
        </p:spPr>
        <p:txBody>
          <a:bodyPr wrap="square">
            <a:spAutoFit/>
          </a:bodyPr>
          <a:lstStyle/>
          <a:p>
            <a:r>
              <a:rPr lang="en-US" sz="2400" dirty="0">
                <a:solidFill>
                  <a:srgbClr val="303336"/>
                </a:solidFill>
                <a:latin typeface="Avenir Roman" panose="02000503020000020003" pitchFamily="2" charset="0"/>
              </a:rPr>
              <a:t>Information in digital form that can be transmitted or processed</a:t>
            </a:r>
            <a:endParaRPr lang="en-US" sz="2400" dirty="0">
              <a:latin typeface="Avenir Roman" panose="02000503020000020003" pitchFamily="2" charset="0"/>
            </a:endParaRPr>
          </a:p>
        </p:txBody>
      </p:sp>
      <p:sp>
        <p:nvSpPr>
          <p:cNvPr id="12" name="Slide Number Placeholder 9">
            <a:extLst>
              <a:ext uri="{FF2B5EF4-FFF2-40B4-BE49-F238E27FC236}">
                <a16:creationId xmlns="" xmlns:a16="http://schemas.microsoft.com/office/drawing/2014/main" id="{EC19CA3A-15A3-A242-A2E6-A9C213AF3D89}"/>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3</a:t>
            </a:fld>
            <a:endParaRPr lang="en-US" dirty="0"/>
          </a:p>
        </p:txBody>
      </p:sp>
      <p:sp>
        <p:nvSpPr>
          <p:cNvPr id="14" name="Rectangle 13">
            <a:extLst>
              <a:ext uri="{FF2B5EF4-FFF2-40B4-BE49-F238E27FC236}">
                <a16:creationId xmlns="" xmlns:a16="http://schemas.microsoft.com/office/drawing/2014/main" id="{E50AFFD2-3261-484B-9D99-87734E9418F4}"/>
              </a:ext>
            </a:extLst>
          </p:cNvPr>
          <p:cNvSpPr/>
          <p:nvPr/>
        </p:nvSpPr>
        <p:spPr>
          <a:xfrm>
            <a:off x="2487486" y="4345342"/>
            <a:ext cx="8458202" cy="1200329"/>
          </a:xfrm>
          <a:prstGeom prst="rect">
            <a:avLst/>
          </a:prstGeom>
        </p:spPr>
        <p:txBody>
          <a:bodyPr wrap="square">
            <a:spAutoFit/>
          </a:bodyPr>
          <a:lstStyle/>
          <a:p>
            <a:r>
              <a:rPr lang="en-US" sz="2400" dirty="0">
                <a:solidFill>
                  <a:srgbClr val="303336"/>
                </a:solidFill>
                <a:latin typeface="Avenir Roman" panose="02000503020000020003" pitchFamily="2" charset="0"/>
              </a:rPr>
              <a:t>Information output by a sensing device or organ that includes both useful and irrelevant or redundant information and must be processed to be meaningful</a:t>
            </a:r>
            <a:endParaRPr lang="en-US" sz="2400" dirty="0">
              <a:latin typeface="Avenir Roman" panose="02000503020000020003" pitchFamily="2" charset="0"/>
            </a:endParaRPr>
          </a:p>
        </p:txBody>
      </p:sp>
      <p:sp>
        <p:nvSpPr>
          <p:cNvPr id="17" name="Rectangle 16">
            <a:extLst>
              <a:ext uri="{FF2B5EF4-FFF2-40B4-BE49-F238E27FC236}">
                <a16:creationId xmlns="" xmlns:a16="http://schemas.microsoft.com/office/drawing/2014/main" id="{0BD011A8-AF83-484A-96D1-C3FF0E472C01}"/>
              </a:ext>
            </a:extLst>
          </p:cNvPr>
          <p:cNvSpPr/>
          <p:nvPr/>
        </p:nvSpPr>
        <p:spPr>
          <a:xfrm>
            <a:off x="587626" y="1089670"/>
            <a:ext cx="1398998" cy="461665"/>
          </a:xfrm>
          <a:prstGeom prst="rect">
            <a:avLst/>
          </a:prstGeom>
        </p:spPr>
        <p:txBody>
          <a:bodyPr wrap="square" anchor="b">
            <a:spAutoFit/>
          </a:bodyPr>
          <a:lstStyle/>
          <a:p>
            <a:pPr algn="r"/>
            <a:r>
              <a:rPr lang="en-US" sz="2400" dirty="0">
                <a:solidFill>
                  <a:srgbClr val="C00000"/>
                </a:solidFill>
                <a:latin typeface="Avenir Roman" panose="02000503020000020003" pitchFamily="2" charset="0"/>
              </a:rPr>
              <a:t>Def</a:t>
            </a:r>
            <a:r>
              <a:rPr lang="en-US" sz="2400" baseline="-25000" dirty="0">
                <a:solidFill>
                  <a:srgbClr val="C00000"/>
                </a:solidFill>
                <a:latin typeface="Avenir Roman" panose="02000503020000020003" pitchFamily="2" charset="0"/>
              </a:rPr>
              <a:t>1</a:t>
            </a:r>
          </a:p>
        </p:txBody>
      </p:sp>
      <p:sp>
        <p:nvSpPr>
          <p:cNvPr id="18" name="Rectangle 17">
            <a:extLst>
              <a:ext uri="{FF2B5EF4-FFF2-40B4-BE49-F238E27FC236}">
                <a16:creationId xmlns="" xmlns:a16="http://schemas.microsoft.com/office/drawing/2014/main" id="{332ECE11-837C-F040-A5FC-6E943A546EED}"/>
              </a:ext>
            </a:extLst>
          </p:cNvPr>
          <p:cNvSpPr/>
          <p:nvPr/>
        </p:nvSpPr>
        <p:spPr>
          <a:xfrm>
            <a:off x="587626" y="2717506"/>
            <a:ext cx="1398998" cy="461665"/>
          </a:xfrm>
          <a:prstGeom prst="rect">
            <a:avLst/>
          </a:prstGeom>
        </p:spPr>
        <p:txBody>
          <a:bodyPr wrap="square" anchor="b">
            <a:spAutoFit/>
          </a:bodyPr>
          <a:lstStyle/>
          <a:p>
            <a:pPr algn="r"/>
            <a:r>
              <a:rPr lang="en-US" sz="2400" dirty="0">
                <a:solidFill>
                  <a:srgbClr val="C00000"/>
                </a:solidFill>
                <a:latin typeface="Avenir Roman" panose="02000503020000020003" pitchFamily="2" charset="0"/>
              </a:rPr>
              <a:t>Def</a:t>
            </a:r>
            <a:r>
              <a:rPr lang="en-US" sz="2400" baseline="-25000" dirty="0">
                <a:solidFill>
                  <a:srgbClr val="C00000"/>
                </a:solidFill>
                <a:latin typeface="Avenir Roman" panose="02000503020000020003" pitchFamily="2" charset="0"/>
              </a:rPr>
              <a:t>2</a:t>
            </a:r>
          </a:p>
        </p:txBody>
      </p:sp>
      <p:sp>
        <p:nvSpPr>
          <p:cNvPr id="19" name="Rectangle 18">
            <a:extLst>
              <a:ext uri="{FF2B5EF4-FFF2-40B4-BE49-F238E27FC236}">
                <a16:creationId xmlns="" xmlns:a16="http://schemas.microsoft.com/office/drawing/2014/main" id="{5C3DBEF6-72F6-294F-9EDC-8B6854D2AD82}"/>
              </a:ext>
            </a:extLst>
          </p:cNvPr>
          <p:cNvSpPr/>
          <p:nvPr/>
        </p:nvSpPr>
        <p:spPr>
          <a:xfrm>
            <a:off x="587626" y="4345342"/>
            <a:ext cx="1398998" cy="461665"/>
          </a:xfrm>
          <a:prstGeom prst="rect">
            <a:avLst/>
          </a:prstGeom>
        </p:spPr>
        <p:txBody>
          <a:bodyPr wrap="square" anchor="b">
            <a:spAutoFit/>
          </a:bodyPr>
          <a:lstStyle/>
          <a:p>
            <a:pPr algn="r"/>
            <a:r>
              <a:rPr lang="en-US" sz="2400" dirty="0">
                <a:solidFill>
                  <a:srgbClr val="C00000"/>
                </a:solidFill>
                <a:latin typeface="Avenir Roman" panose="02000503020000020003" pitchFamily="2" charset="0"/>
              </a:rPr>
              <a:t>Def</a:t>
            </a:r>
            <a:r>
              <a:rPr lang="en-US" sz="2400" baseline="-25000" dirty="0">
                <a:solidFill>
                  <a:srgbClr val="C00000"/>
                </a:solidFill>
                <a:latin typeface="Avenir Roman" panose="02000503020000020003" pitchFamily="2" charset="0"/>
              </a:rPr>
              <a:t>3</a:t>
            </a:r>
          </a:p>
        </p:txBody>
      </p:sp>
      <p:sp>
        <p:nvSpPr>
          <p:cNvPr id="24" name="Rectangle 23">
            <a:extLst>
              <a:ext uri="{FF2B5EF4-FFF2-40B4-BE49-F238E27FC236}">
                <a16:creationId xmlns="" xmlns:a16="http://schemas.microsoft.com/office/drawing/2014/main" id="{7198D0F1-CE3A-0E48-99BA-59B5D3F1B554}"/>
              </a:ext>
            </a:extLst>
          </p:cNvPr>
          <p:cNvSpPr/>
          <p:nvPr/>
        </p:nvSpPr>
        <p:spPr>
          <a:xfrm>
            <a:off x="0" y="0"/>
            <a:ext cx="12192000" cy="567507"/>
          </a:xfrm>
          <a:prstGeom prst="rect">
            <a:avLst/>
          </a:prstGeom>
          <a:solidFill>
            <a:srgbClr val="C000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5" name="Rectangle 24">
            <a:extLst>
              <a:ext uri="{FF2B5EF4-FFF2-40B4-BE49-F238E27FC236}">
                <a16:creationId xmlns="" xmlns:a16="http://schemas.microsoft.com/office/drawing/2014/main" id="{FF0E8E51-EB3D-6D4C-BB5A-4F5D77233395}"/>
              </a:ext>
            </a:extLst>
          </p:cNvPr>
          <p:cNvSpPr/>
          <p:nvPr/>
        </p:nvSpPr>
        <p:spPr>
          <a:xfrm>
            <a:off x="1943333" y="52920"/>
            <a:ext cx="8305333" cy="461665"/>
          </a:xfrm>
          <a:prstGeom prst="rect">
            <a:avLst/>
          </a:prstGeom>
        </p:spPr>
        <p:txBody>
          <a:bodyPr wrap="square">
            <a:spAutoFit/>
          </a:bodyPr>
          <a:lstStyle/>
          <a:p>
            <a:pPr algn="ctr"/>
            <a:r>
              <a:rPr lang="en-US" sz="2400" dirty="0">
                <a:solidFill>
                  <a:schemeClr val="bg1">
                    <a:lumMod val="95000"/>
                  </a:schemeClr>
                </a:solidFill>
                <a:latin typeface="Avenir Roman" panose="02000503020000020003" pitchFamily="2" charset="0"/>
              </a:rPr>
              <a:t>What is data?</a:t>
            </a:r>
          </a:p>
        </p:txBody>
      </p:sp>
    </p:spTree>
    <p:extLst>
      <p:ext uri="{BB962C8B-B14F-4D97-AF65-F5344CB8AC3E}">
        <p14:creationId xmlns:p14="http://schemas.microsoft.com/office/powerpoint/2010/main" val="16006502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9">
            <a:extLst>
              <a:ext uri="{FF2B5EF4-FFF2-40B4-BE49-F238E27FC236}">
                <a16:creationId xmlns=""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30</a:t>
            </a:fld>
            <a:endParaRPr lang="en-US" dirty="0"/>
          </a:p>
        </p:txBody>
      </p:sp>
      <p:sp>
        <p:nvSpPr>
          <p:cNvPr id="12" name="Rectangle 11">
            <a:extLst>
              <a:ext uri="{FF2B5EF4-FFF2-40B4-BE49-F238E27FC236}">
                <a16:creationId xmlns=""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8BC22FEF-0F86-6348-93F4-43DC9636980F}"/>
              </a:ext>
            </a:extLst>
          </p:cNvPr>
          <p:cNvSpPr/>
          <p:nvPr/>
        </p:nvSpPr>
        <p:spPr>
          <a:xfrm>
            <a:off x="8509000" y="80442"/>
            <a:ext cx="9779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biases</a:t>
            </a:r>
          </a:p>
        </p:txBody>
      </p:sp>
      <p:sp>
        <p:nvSpPr>
          <p:cNvPr id="14" name="Rectangle 13">
            <a:extLst>
              <a:ext uri="{FF2B5EF4-FFF2-40B4-BE49-F238E27FC236}">
                <a16:creationId xmlns="" xmlns:a16="http://schemas.microsoft.com/office/drawing/2014/main" id="{F27A6BCA-8CB6-2E4B-9AA8-0084ED384C91}"/>
              </a:ext>
            </a:extLst>
          </p:cNvPr>
          <p:cNvSpPr/>
          <p:nvPr/>
        </p:nvSpPr>
        <p:spPr>
          <a:xfrm>
            <a:off x="1511416" y="878182"/>
            <a:ext cx="9169167" cy="461665"/>
          </a:xfrm>
          <a:prstGeom prst="rect">
            <a:avLst/>
          </a:prstGeom>
        </p:spPr>
        <p:txBody>
          <a:bodyPr wrap="square">
            <a:spAutoFit/>
          </a:bodyPr>
          <a:lstStyle/>
          <a:p>
            <a:pPr algn="ctr"/>
            <a:r>
              <a:rPr lang="en-US" sz="2400" dirty="0">
                <a:solidFill>
                  <a:srgbClr val="C00000"/>
                </a:solidFill>
                <a:latin typeface="Avenir Roman" panose="02000503020000020003" pitchFamily="2" charset="0"/>
              </a:rPr>
              <a:t>Common biases in the data itself </a:t>
            </a:r>
            <a:r>
              <a:rPr lang="en-US" sz="2400" dirty="0">
                <a:latin typeface="Avenir Roman" panose="02000503020000020003" pitchFamily="2" charset="0"/>
              </a:rPr>
              <a:t>(i.e., sampled datasets)</a:t>
            </a:r>
          </a:p>
        </p:txBody>
      </p:sp>
      <p:sp>
        <p:nvSpPr>
          <p:cNvPr id="2" name="Rectangle 1">
            <a:extLst>
              <a:ext uri="{FF2B5EF4-FFF2-40B4-BE49-F238E27FC236}">
                <a16:creationId xmlns="" xmlns:a16="http://schemas.microsoft.com/office/drawing/2014/main" id="{C85DB576-07E3-CA49-B3BA-2F79E2AF4B57}"/>
              </a:ext>
            </a:extLst>
          </p:cNvPr>
          <p:cNvSpPr/>
          <p:nvPr/>
        </p:nvSpPr>
        <p:spPr>
          <a:xfrm>
            <a:off x="1549516" y="1650044"/>
            <a:ext cx="9664699" cy="4385816"/>
          </a:xfrm>
          <a:prstGeom prst="rect">
            <a:avLst/>
          </a:prstGeom>
        </p:spPr>
        <p:txBody>
          <a:bodyPr wrap="square">
            <a:spAutoFit/>
          </a:bodyPr>
          <a:lstStyle/>
          <a:p>
            <a:pPr marL="342900" indent="-342900">
              <a:lnSpc>
                <a:spcPct val="150000"/>
              </a:lnSpc>
              <a:spcAft>
                <a:spcPts val="1200"/>
              </a:spcAft>
              <a:buFont typeface="Arial" panose="020B0604020202020204" pitchFamily="34" charset="0"/>
              <a:buChar char="•"/>
            </a:pPr>
            <a:r>
              <a:rPr lang="en-US" sz="2400" b="1" dirty="0">
                <a:latin typeface="Avenir Next" panose="020B0503020202020204" pitchFamily="34" charset="0"/>
              </a:rPr>
              <a:t>A bias in sampled data occurs when a procedure causes the sample to overrepresent a subpopulation</a:t>
            </a:r>
          </a:p>
          <a:p>
            <a:pPr marL="342900" indent="-342900">
              <a:lnSpc>
                <a:spcPct val="150000"/>
              </a:lnSpc>
              <a:spcAft>
                <a:spcPts val="1200"/>
              </a:spcAft>
              <a:buFont typeface="Arial" panose="020B0604020202020204" pitchFamily="34" charset="0"/>
              <a:buChar char="•"/>
            </a:pPr>
            <a:r>
              <a:rPr lang="en-US" sz="2400" dirty="0">
                <a:latin typeface="Avenir Next" panose="020B0503020202020204" pitchFamily="34" charset="0"/>
              </a:rPr>
              <a:t>Biases may not necessarily be intentional</a:t>
            </a:r>
          </a:p>
          <a:p>
            <a:pPr marL="342900" indent="-342900">
              <a:lnSpc>
                <a:spcPct val="150000"/>
              </a:lnSpc>
              <a:spcAft>
                <a:spcPts val="1200"/>
              </a:spcAft>
              <a:buFont typeface="Arial" panose="020B0604020202020204" pitchFamily="34" charset="0"/>
              <a:buChar char="•"/>
            </a:pPr>
            <a:r>
              <a:rPr lang="en-US" sz="2400" dirty="0">
                <a:latin typeface="Avenir Next" panose="020B0503020202020204" pitchFamily="34" charset="0"/>
              </a:rPr>
              <a:t>Even if you don’t </a:t>
            </a:r>
            <a:r>
              <a:rPr lang="en-US" sz="2400" i="1" dirty="0">
                <a:latin typeface="Avenir Next" panose="020B0503020202020204" pitchFamily="34" charset="0"/>
              </a:rPr>
              <a:t>think</a:t>
            </a:r>
            <a:r>
              <a:rPr lang="en-US" sz="2400" dirty="0">
                <a:latin typeface="Avenir Next" panose="020B0503020202020204" pitchFamily="34" charset="0"/>
              </a:rPr>
              <a:t> your over-/ under-representation of a subpopulation will impact your results, it’s still a bias</a:t>
            </a:r>
          </a:p>
          <a:p>
            <a:pPr marL="342900" indent="-342900">
              <a:lnSpc>
                <a:spcPct val="150000"/>
              </a:lnSpc>
              <a:spcAft>
                <a:spcPts val="1200"/>
              </a:spcAft>
              <a:buFont typeface="Arial" panose="020B0604020202020204" pitchFamily="34" charset="0"/>
              <a:buChar char="•"/>
            </a:pPr>
            <a:r>
              <a:rPr lang="en-US" sz="2400" dirty="0">
                <a:latin typeface="Avenir Next" panose="020B0503020202020204" pitchFamily="34" charset="0"/>
              </a:rPr>
              <a:t>Always strive to minimize any biases in your data collection procedures</a:t>
            </a:r>
            <a:endParaRPr lang="en-US" sz="2400" dirty="0"/>
          </a:p>
        </p:txBody>
      </p:sp>
    </p:spTree>
    <p:extLst>
      <p:ext uri="{BB962C8B-B14F-4D97-AF65-F5344CB8AC3E}">
        <p14:creationId xmlns:p14="http://schemas.microsoft.com/office/powerpoint/2010/main" val="24828984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8BC22FEF-0F86-6348-93F4-43DC9636980F}"/>
              </a:ext>
            </a:extLst>
          </p:cNvPr>
          <p:cNvSpPr/>
          <p:nvPr/>
        </p:nvSpPr>
        <p:spPr>
          <a:xfrm>
            <a:off x="8509000" y="80442"/>
            <a:ext cx="9779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biases</a:t>
            </a:r>
          </a:p>
        </p:txBody>
      </p:sp>
      <p:sp>
        <p:nvSpPr>
          <p:cNvPr id="14" name="Rectangle 13">
            <a:extLst>
              <a:ext uri="{FF2B5EF4-FFF2-40B4-BE49-F238E27FC236}">
                <a16:creationId xmlns="" xmlns:a16="http://schemas.microsoft.com/office/drawing/2014/main" id="{F27A6BCA-8CB6-2E4B-9AA8-0084ED384C91}"/>
              </a:ext>
            </a:extLst>
          </p:cNvPr>
          <p:cNvSpPr/>
          <p:nvPr/>
        </p:nvSpPr>
        <p:spPr>
          <a:xfrm>
            <a:off x="1511416" y="878182"/>
            <a:ext cx="9169167" cy="461665"/>
          </a:xfrm>
          <a:prstGeom prst="rect">
            <a:avLst/>
          </a:prstGeom>
        </p:spPr>
        <p:txBody>
          <a:bodyPr wrap="square">
            <a:spAutoFit/>
          </a:bodyPr>
          <a:lstStyle/>
          <a:p>
            <a:pPr algn="ctr"/>
            <a:r>
              <a:rPr lang="en-US" sz="2400" b="1" dirty="0">
                <a:solidFill>
                  <a:srgbClr val="C00000"/>
                </a:solidFill>
                <a:latin typeface="Avenir Roman" panose="02000503020000020003" pitchFamily="2" charset="0"/>
              </a:rPr>
              <a:t>Gallup Polls</a:t>
            </a:r>
            <a:endParaRPr lang="en-US" sz="2400" b="1" dirty="0">
              <a:latin typeface="Avenir Roman" panose="02000503020000020003" pitchFamily="2" charset="0"/>
            </a:endParaRPr>
          </a:p>
        </p:txBody>
      </p:sp>
      <p:sp>
        <p:nvSpPr>
          <p:cNvPr id="8" name="Content Placeholder 2">
            <a:extLst>
              <a:ext uri="{FF2B5EF4-FFF2-40B4-BE49-F238E27FC236}">
                <a16:creationId xmlns="" xmlns:a16="http://schemas.microsoft.com/office/drawing/2014/main" id="{A80FBCB1-7855-6743-9D90-7DA9E089824E}"/>
              </a:ext>
            </a:extLst>
          </p:cNvPr>
          <p:cNvSpPr>
            <a:spLocks noGrp="1"/>
          </p:cNvSpPr>
          <p:nvPr>
            <p:ph idx="1"/>
          </p:nvPr>
        </p:nvSpPr>
        <p:spPr>
          <a:xfrm>
            <a:off x="875647" y="1700844"/>
            <a:ext cx="10440703" cy="4835222"/>
          </a:xfrm>
        </p:spPr>
        <p:txBody>
          <a:bodyPr/>
          <a:lstStyle/>
          <a:p>
            <a:pPr marL="342900" indent="-342900">
              <a:lnSpc>
                <a:spcPct val="100000"/>
              </a:lnSpc>
              <a:spcBef>
                <a:spcPts val="2000"/>
              </a:spcBef>
              <a:spcAft>
                <a:spcPts val="1000"/>
              </a:spcAft>
              <a:buFont typeface="Arial" panose="020B0604020202020204" pitchFamily="34" charset="0"/>
              <a:buChar char="•"/>
            </a:pPr>
            <a:r>
              <a:rPr lang="en-US" sz="2400" dirty="0">
                <a:latin typeface="Avenir Roman" panose="02000503020000020003" pitchFamily="2" charset="0"/>
              </a:rPr>
              <a:t>Randomly calls two groups of ~500 people a day by sampling among all possible phone numbers</a:t>
            </a:r>
          </a:p>
          <a:p>
            <a:pPr marL="342900" indent="-342900">
              <a:lnSpc>
                <a:spcPct val="100000"/>
              </a:lnSpc>
              <a:spcBef>
                <a:spcPts val="2000"/>
              </a:spcBef>
              <a:spcAft>
                <a:spcPts val="1000"/>
              </a:spcAft>
              <a:buFont typeface="Arial" panose="020B0604020202020204" pitchFamily="34" charset="0"/>
              <a:buChar char="•"/>
            </a:pPr>
            <a:r>
              <a:rPr lang="en-US" sz="2400" dirty="0">
                <a:latin typeface="Avenir Roman" panose="02000503020000020003" pitchFamily="2" charset="0"/>
              </a:rPr>
              <a:t>For landlines, asks for household member who has the next birthday</a:t>
            </a:r>
          </a:p>
          <a:p>
            <a:pPr marL="342900" indent="-342900">
              <a:lnSpc>
                <a:spcPct val="100000"/>
              </a:lnSpc>
              <a:spcBef>
                <a:spcPts val="2000"/>
              </a:spcBef>
              <a:spcAft>
                <a:spcPts val="1000"/>
              </a:spcAft>
              <a:buFont typeface="Arial" panose="020B0604020202020204" pitchFamily="34" charset="0"/>
              <a:buChar char="•"/>
            </a:pPr>
            <a:r>
              <a:rPr lang="en-US" sz="2400" dirty="0">
                <a:latin typeface="Avenir Roman" panose="02000503020000020003" pitchFamily="2" charset="0"/>
              </a:rPr>
              <a:t>Calls people living in all 50 states</a:t>
            </a:r>
          </a:p>
          <a:p>
            <a:pPr marL="342900" indent="-342900">
              <a:lnSpc>
                <a:spcPct val="100000"/>
              </a:lnSpc>
              <a:spcBef>
                <a:spcPts val="2000"/>
              </a:spcBef>
              <a:spcAft>
                <a:spcPts val="1000"/>
              </a:spcAft>
              <a:buFont typeface="Arial" panose="020B0604020202020204" pitchFamily="34" charset="0"/>
              <a:buChar char="•"/>
            </a:pPr>
            <a:r>
              <a:rPr lang="en-US" sz="2400" dirty="0">
                <a:latin typeface="Avenir Roman" panose="02000503020000020003" pitchFamily="2" charset="0"/>
              </a:rPr>
              <a:t>Tries to assure 70% cellphone, 30% landlines</a:t>
            </a:r>
          </a:p>
          <a:p>
            <a:pPr marL="342900" indent="-342900">
              <a:lnSpc>
                <a:spcPct val="100000"/>
              </a:lnSpc>
              <a:spcBef>
                <a:spcPts val="2000"/>
              </a:spcBef>
              <a:spcAft>
                <a:spcPts val="1000"/>
              </a:spcAft>
              <a:buFont typeface="Arial" panose="020B0604020202020204" pitchFamily="34" charset="0"/>
              <a:buChar char="•"/>
            </a:pPr>
            <a:r>
              <a:rPr lang="en-US" sz="2400" dirty="0">
                <a:latin typeface="Avenir Roman" panose="02000503020000020003" pitchFamily="2" charset="0"/>
              </a:rPr>
              <a:t>Weights data to reflect the demographics of the general population</a:t>
            </a:r>
          </a:p>
        </p:txBody>
      </p:sp>
      <p:sp>
        <p:nvSpPr>
          <p:cNvPr id="9" name="Slide Number Placeholder 9">
            <a:extLst>
              <a:ext uri="{FF2B5EF4-FFF2-40B4-BE49-F238E27FC236}">
                <a16:creationId xmlns="" xmlns:a16="http://schemas.microsoft.com/office/drawing/2014/main" id="{0E665F95-A651-0C4B-B0A9-D021BF0FDBB1}"/>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31</a:t>
            </a:fld>
            <a:endParaRPr lang="en-US" dirty="0"/>
          </a:p>
        </p:txBody>
      </p:sp>
    </p:spTree>
    <p:extLst>
      <p:ext uri="{BB962C8B-B14F-4D97-AF65-F5344CB8AC3E}">
        <p14:creationId xmlns:p14="http://schemas.microsoft.com/office/powerpoint/2010/main" val="15861536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8BC22FEF-0F86-6348-93F4-43DC9636980F}"/>
              </a:ext>
            </a:extLst>
          </p:cNvPr>
          <p:cNvSpPr/>
          <p:nvPr/>
        </p:nvSpPr>
        <p:spPr>
          <a:xfrm>
            <a:off x="8509000" y="80442"/>
            <a:ext cx="9779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biases</a:t>
            </a:r>
          </a:p>
        </p:txBody>
      </p:sp>
      <p:sp>
        <p:nvSpPr>
          <p:cNvPr id="9" name="Content Placeholder 2">
            <a:extLst>
              <a:ext uri="{FF2B5EF4-FFF2-40B4-BE49-F238E27FC236}">
                <a16:creationId xmlns="" xmlns:a16="http://schemas.microsoft.com/office/drawing/2014/main" id="{82D20E35-6D5F-4842-A2C8-E22B05E96DEA}"/>
              </a:ext>
            </a:extLst>
          </p:cNvPr>
          <p:cNvSpPr>
            <a:spLocks noGrp="1"/>
          </p:cNvSpPr>
          <p:nvPr>
            <p:ph idx="1"/>
          </p:nvPr>
        </p:nvSpPr>
        <p:spPr>
          <a:xfrm>
            <a:off x="152400" y="1425152"/>
            <a:ext cx="11836400" cy="4620048"/>
          </a:xfrm>
        </p:spPr>
        <p:txBody>
          <a:bodyPr/>
          <a:lstStyle/>
          <a:p>
            <a:pPr marL="342900" indent="-342900">
              <a:lnSpc>
                <a:spcPct val="150000"/>
              </a:lnSpc>
              <a:spcBef>
                <a:spcPts val="500"/>
              </a:spcBef>
              <a:spcAft>
                <a:spcPts val="1000"/>
              </a:spcAft>
              <a:buFont typeface="Arial" panose="020B0604020202020204" pitchFamily="34" charset="0"/>
              <a:buChar char="•"/>
            </a:pPr>
            <a:r>
              <a:rPr lang="en-US" sz="2400" dirty="0">
                <a:solidFill>
                  <a:schemeClr val="tx1">
                    <a:lumMod val="85000"/>
                    <a:lumOff val="15000"/>
                  </a:schemeClr>
                </a:solidFill>
                <a:latin typeface="Avenir Next" panose="020B0503020202020204" pitchFamily="34" charset="0"/>
              </a:rPr>
              <a:t>Registered users rate films 1-10 stars; they are an overrepresented subpopulation relative to the general population</a:t>
            </a:r>
          </a:p>
          <a:p>
            <a:pPr marL="342900" indent="-342900">
              <a:lnSpc>
                <a:spcPct val="150000"/>
              </a:lnSpc>
              <a:spcBef>
                <a:spcPts val="500"/>
              </a:spcBef>
              <a:spcAft>
                <a:spcPts val="1000"/>
              </a:spcAft>
              <a:buFont typeface="Arial" panose="020B0604020202020204" pitchFamily="34" charset="0"/>
              <a:buChar char="•"/>
            </a:pPr>
            <a:r>
              <a:rPr lang="en-US" sz="2400" dirty="0">
                <a:solidFill>
                  <a:schemeClr val="tx1">
                    <a:lumMod val="85000"/>
                    <a:lumOff val="15000"/>
                  </a:schemeClr>
                </a:solidFill>
                <a:latin typeface="Avenir Next" panose="020B0503020202020204" pitchFamily="34" charset="0"/>
              </a:rPr>
              <a:t>Registered users who rate movies in their free time further over represents a specific segment of the general population</a:t>
            </a:r>
          </a:p>
          <a:p>
            <a:pPr marL="342900" indent="-342900">
              <a:lnSpc>
                <a:spcPct val="150000"/>
              </a:lnSpc>
              <a:spcBef>
                <a:spcPts val="500"/>
              </a:spcBef>
              <a:spcAft>
                <a:spcPts val="1000"/>
              </a:spcAft>
              <a:buFont typeface="Arial" panose="020B0604020202020204" pitchFamily="34" charset="0"/>
              <a:buChar char="•"/>
            </a:pPr>
            <a:r>
              <a:rPr lang="en-US" sz="2400" dirty="0">
                <a:solidFill>
                  <a:schemeClr val="tx1">
                    <a:lumMod val="85000"/>
                    <a:lumOff val="15000"/>
                  </a:schemeClr>
                </a:solidFill>
                <a:latin typeface="Avenir Next" panose="020B0503020202020204" pitchFamily="34" charset="0"/>
              </a:rPr>
              <a:t>“</a:t>
            </a:r>
            <a:r>
              <a:rPr lang="en-US" sz="2400" i="1" dirty="0">
                <a:solidFill>
                  <a:srgbClr val="C00000"/>
                </a:solidFill>
                <a:latin typeface="Avenir Next" panose="020B0503020202020204" pitchFamily="34" charset="0"/>
              </a:rPr>
              <a:t>Men Are Sabotaging The Online Reviews Of TV Shows Aimed At Women</a:t>
            </a:r>
            <a:r>
              <a:rPr lang="en-US" sz="2400" b="1" i="1" baseline="30000" dirty="0">
                <a:solidFill>
                  <a:srgbClr val="C00000"/>
                </a:solidFill>
                <a:latin typeface="Avenir Next" panose="020B0503020202020204" pitchFamily="34" charset="0"/>
              </a:rPr>
              <a:t>1</a:t>
            </a:r>
            <a:r>
              <a:rPr lang="en-US" sz="2400" dirty="0">
                <a:solidFill>
                  <a:schemeClr val="tx1">
                    <a:lumMod val="85000"/>
                    <a:lumOff val="15000"/>
                  </a:schemeClr>
                </a:solidFill>
                <a:latin typeface="Avenir Next" panose="020B0503020202020204" pitchFamily="34" charset="0"/>
              </a:rPr>
              <a:t>”</a:t>
            </a:r>
          </a:p>
          <a:p>
            <a:pPr marL="742920" lvl="1" indent="0">
              <a:lnSpc>
                <a:spcPct val="150000"/>
              </a:lnSpc>
              <a:spcBef>
                <a:spcPts val="500"/>
              </a:spcBef>
              <a:spcAft>
                <a:spcPts val="1000"/>
              </a:spcAft>
              <a:buNone/>
            </a:pPr>
            <a:r>
              <a:rPr lang="en-US" sz="2200" dirty="0">
                <a:solidFill>
                  <a:schemeClr val="tx1">
                    <a:lumMod val="85000"/>
                    <a:lumOff val="15000"/>
                  </a:schemeClr>
                </a:solidFill>
                <a:latin typeface="Avenir Next" panose="020B0503020202020204" pitchFamily="34" charset="0"/>
              </a:rPr>
              <a:t>60% who rated Sex in the City were women. Women gave it a 8.1, men gave it 5.8.</a:t>
            </a:r>
          </a:p>
        </p:txBody>
      </p:sp>
      <p:sp>
        <p:nvSpPr>
          <p:cNvPr id="13" name="Rectangle 12">
            <a:extLst>
              <a:ext uri="{FF2B5EF4-FFF2-40B4-BE49-F238E27FC236}">
                <a16:creationId xmlns="" xmlns:a16="http://schemas.microsoft.com/office/drawing/2014/main" id="{90C63A4C-6F50-8A45-9E2B-953CB6887E30}"/>
              </a:ext>
            </a:extLst>
          </p:cNvPr>
          <p:cNvSpPr/>
          <p:nvPr/>
        </p:nvSpPr>
        <p:spPr>
          <a:xfrm>
            <a:off x="8509000" y="6105782"/>
            <a:ext cx="2483372" cy="473206"/>
          </a:xfrm>
          <a:prstGeom prst="rect">
            <a:avLst/>
          </a:prstGeom>
        </p:spPr>
        <p:txBody>
          <a:bodyPr wrap="none">
            <a:spAutoFit/>
          </a:bodyPr>
          <a:lstStyle/>
          <a:p>
            <a:pPr>
              <a:lnSpc>
                <a:spcPct val="150000"/>
              </a:lnSpc>
              <a:spcBef>
                <a:spcPts val="500"/>
              </a:spcBef>
              <a:spcAft>
                <a:spcPts val="1000"/>
              </a:spcAft>
            </a:pPr>
            <a:r>
              <a:rPr lang="en-US" b="1" baseline="30000" dirty="0">
                <a:solidFill>
                  <a:schemeClr val="accent1">
                    <a:lumMod val="75000"/>
                  </a:schemeClr>
                </a:solidFill>
                <a:latin typeface="Avenir Next" panose="020B0503020202020204" pitchFamily="34" charset="0"/>
              </a:rPr>
              <a:t>1 </a:t>
            </a:r>
            <a:r>
              <a:rPr lang="en-US" b="1" dirty="0" err="1">
                <a:solidFill>
                  <a:schemeClr val="accent1">
                    <a:lumMod val="75000"/>
                  </a:schemeClr>
                </a:solidFill>
                <a:latin typeface="Avenir Next" panose="020B0503020202020204" pitchFamily="34" charset="0"/>
              </a:rPr>
              <a:t>fivethirtyeight.com</a:t>
            </a:r>
            <a:endParaRPr lang="en-US" b="1" dirty="0">
              <a:solidFill>
                <a:schemeClr val="accent1">
                  <a:lumMod val="75000"/>
                </a:schemeClr>
              </a:solidFill>
              <a:latin typeface="Avenir Next" panose="020B0503020202020204" pitchFamily="34" charset="0"/>
            </a:endParaRPr>
          </a:p>
        </p:txBody>
      </p:sp>
      <p:sp>
        <p:nvSpPr>
          <p:cNvPr id="16" name="Slide Number Placeholder 9">
            <a:extLst>
              <a:ext uri="{FF2B5EF4-FFF2-40B4-BE49-F238E27FC236}">
                <a16:creationId xmlns=""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32</a:t>
            </a:fld>
            <a:endParaRPr lang="en-US" dirty="0"/>
          </a:p>
        </p:txBody>
      </p:sp>
      <p:sp>
        <p:nvSpPr>
          <p:cNvPr id="17" name="Rectangle 16">
            <a:extLst>
              <a:ext uri="{FF2B5EF4-FFF2-40B4-BE49-F238E27FC236}">
                <a16:creationId xmlns="" xmlns:a16="http://schemas.microsoft.com/office/drawing/2014/main" id="{C3259AD4-DFAF-7347-B11F-7D92F1474C10}"/>
              </a:ext>
            </a:extLst>
          </p:cNvPr>
          <p:cNvSpPr/>
          <p:nvPr/>
        </p:nvSpPr>
        <p:spPr>
          <a:xfrm>
            <a:off x="1511415" y="741018"/>
            <a:ext cx="9169167" cy="461665"/>
          </a:xfrm>
          <a:prstGeom prst="rect">
            <a:avLst/>
          </a:prstGeom>
        </p:spPr>
        <p:txBody>
          <a:bodyPr wrap="square">
            <a:spAutoFit/>
          </a:bodyPr>
          <a:lstStyle/>
          <a:p>
            <a:pPr algn="ctr"/>
            <a:r>
              <a:rPr lang="en-US" sz="2400" b="1" dirty="0">
                <a:solidFill>
                  <a:srgbClr val="C00000"/>
                </a:solidFill>
                <a:latin typeface="Avenir Roman" panose="02000503020000020003" pitchFamily="2" charset="0"/>
              </a:rPr>
              <a:t>IMDb Movie Ratings</a:t>
            </a:r>
            <a:endParaRPr lang="en-US" sz="2400" b="1" dirty="0">
              <a:latin typeface="Avenir Roman" panose="02000503020000020003" pitchFamily="2" charset="0"/>
            </a:endParaRPr>
          </a:p>
        </p:txBody>
      </p:sp>
    </p:spTree>
    <p:extLst>
      <p:ext uri="{BB962C8B-B14F-4D97-AF65-F5344CB8AC3E}">
        <p14:creationId xmlns:p14="http://schemas.microsoft.com/office/powerpoint/2010/main" val="6444342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8BC22FEF-0F86-6348-93F4-43DC9636980F}"/>
              </a:ext>
            </a:extLst>
          </p:cNvPr>
          <p:cNvSpPr/>
          <p:nvPr/>
        </p:nvSpPr>
        <p:spPr>
          <a:xfrm>
            <a:off x="8509000" y="80442"/>
            <a:ext cx="9779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biases</a:t>
            </a:r>
          </a:p>
        </p:txBody>
      </p:sp>
      <p:sp>
        <p:nvSpPr>
          <p:cNvPr id="14" name="Rectangle 13">
            <a:extLst>
              <a:ext uri="{FF2B5EF4-FFF2-40B4-BE49-F238E27FC236}">
                <a16:creationId xmlns="" xmlns:a16="http://schemas.microsoft.com/office/drawing/2014/main" id="{F27A6BCA-8CB6-2E4B-9AA8-0084ED384C91}"/>
              </a:ext>
            </a:extLst>
          </p:cNvPr>
          <p:cNvSpPr/>
          <p:nvPr/>
        </p:nvSpPr>
        <p:spPr>
          <a:xfrm>
            <a:off x="1511416" y="950980"/>
            <a:ext cx="9169167" cy="461665"/>
          </a:xfrm>
          <a:prstGeom prst="rect">
            <a:avLst/>
          </a:prstGeom>
        </p:spPr>
        <p:txBody>
          <a:bodyPr wrap="square">
            <a:spAutoFit/>
          </a:bodyPr>
          <a:lstStyle/>
          <a:p>
            <a:pPr algn="ctr"/>
            <a:r>
              <a:rPr lang="en-US" sz="2400" b="1" dirty="0">
                <a:solidFill>
                  <a:srgbClr val="C00000"/>
                </a:solidFill>
                <a:latin typeface="Avenir Roman" panose="02000503020000020003" pitchFamily="2" charset="0"/>
              </a:rPr>
              <a:t>Yelp Reviews</a:t>
            </a:r>
            <a:endParaRPr lang="en-US" sz="2400" b="1" dirty="0">
              <a:latin typeface="Avenir Roman" panose="02000503020000020003" pitchFamily="2" charset="0"/>
            </a:endParaRPr>
          </a:p>
        </p:txBody>
      </p:sp>
      <p:sp>
        <p:nvSpPr>
          <p:cNvPr id="16" name="Slide Number Placeholder 9">
            <a:extLst>
              <a:ext uri="{FF2B5EF4-FFF2-40B4-BE49-F238E27FC236}">
                <a16:creationId xmlns=""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33</a:t>
            </a:fld>
            <a:endParaRPr lang="en-US" dirty="0"/>
          </a:p>
        </p:txBody>
      </p:sp>
      <p:sp>
        <p:nvSpPr>
          <p:cNvPr id="8" name="Rectangle 7">
            <a:extLst>
              <a:ext uri="{FF2B5EF4-FFF2-40B4-BE49-F238E27FC236}">
                <a16:creationId xmlns="" xmlns:a16="http://schemas.microsoft.com/office/drawing/2014/main" id="{E805BA6D-1B82-A34A-96EE-1D74A2916C99}"/>
              </a:ext>
            </a:extLst>
          </p:cNvPr>
          <p:cNvSpPr/>
          <p:nvPr/>
        </p:nvSpPr>
        <p:spPr>
          <a:xfrm>
            <a:off x="1549516" y="1796118"/>
            <a:ext cx="9029700" cy="3754874"/>
          </a:xfrm>
          <a:prstGeom prst="rect">
            <a:avLst/>
          </a:prstGeom>
        </p:spPr>
        <p:txBody>
          <a:bodyPr wrap="square">
            <a:spAutoFit/>
          </a:bodyPr>
          <a:lstStyle/>
          <a:p>
            <a:pPr marL="342900" indent="-342900">
              <a:lnSpc>
                <a:spcPct val="150000"/>
              </a:lnSpc>
              <a:spcAft>
                <a:spcPts val="1500"/>
              </a:spcAft>
              <a:buFont typeface="Arial" panose="020B0604020202020204" pitchFamily="34" charset="0"/>
              <a:buChar char="•"/>
            </a:pPr>
            <a:r>
              <a:rPr lang="en-US" sz="2400" dirty="0">
                <a:latin typeface="Avenir Next" panose="020B0503020202020204" pitchFamily="34" charset="0"/>
              </a:rPr>
              <a:t>Registered users rate businesses on a 1-5 star scale</a:t>
            </a:r>
          </a:p>
          <a:p>
            <a:pPr marL="342900" indent="-342900">
              <a:lnSpc>
                <a:spcPct val="150000"/>
              </a:lnSpc>
              <a:spcAft>
                <a:spcPts val="1500"/>
              </a:spcAft>
              <a:buFont typeface="Arial" panose="020B0604020202020204" pitchFamily="34" charset="0"/>
              <a:buChar char="•"/>
            </a:pPr>
            <a:r>
              <a:rPr lang="en-US" sz="2400" dirty="0">
                <a:latin typeface="Avenir Next" panose="020B0503020202020204" pitchFamily="34" charset="0"/>
              </a:rPr>
              <a:t>Registered users tend to represent a certain subset of the population (those who are more social media inclined and opinionated)</a:t>
            </a:r>
          </a:p>
          <a:p>
            <a:pPr marL="342900" indent="-342900">
              <a:lnSpc>
                <a:spcPct val="150000"/>
              </a:lnSpc>
              <a:spcAft>
                <a:spcPts val="1500"/>
              </a:spcAft>
              <a:buFont typeface="Arial" panose="020B0604020202020204" pitchFamily="34" charset="0"/>
              <a:buChar char="•"/>
            </a:pPr>
            <a:r>
              <a:rPr lang="en-US" sz="2400" dirty="0">
                <a:latin typeface="Avenir Next" panose="020B0503020202020204" pitchFamily="34" charset="0"/>
              </a:rPr>
              <a:t>Customers with extreme experiences are more likely to voice their opinions</a:t>
            </a:r>
          </a:p>
        </p:txBody>
      </p:sp>
    </p:spTree>
    <p:extLst>
      <p:ext uri="{BB962C8B-B14F-4D97-AF65-F5344CB8AC3E}">
        <p14:creationId xmlns:p14="http://schemas.microsoft.com/office/powerpoint/2010/main" val="35038600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8BC22FEF-0F86-6348-93F4-43DC9636980F}"/>
              </a:ext>
            </a:extLst>
          </p:cNvPr>
          <p:cNvSpPr/>
          <p:nvPr/>
        </p:nvSpPr>
        <p:spPr>
          <a:xfrm>
            <a:off x="8509000" y="80442"/>
            <a:ext cx="9779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biases</a:t>
            </a:r>
          </a:p>
        </p:txBody>
      </p:sp>
      <p:sp>
        <p:nvSpPr>
          <p:cNvPr id="16" name="Slide Number Placeholder 9">
            <a:extLst>
              <a:ext uri="{FF2B5EF4-FFF2-40B4-BE49-F238E27FC236}">
                <a16:creationId xmlns=""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34</a:t>
            </a:fld>
            <a:endParaRPr lang="en-US" dirty="0"/>
          </a:p>
        </p:txBody>
      </p:sp>
      <p:pic>
        <p:nvPicPr>
          <p:cNvPr id="9" name="Picture 8">
            <a:extLst>
              <a:ext uri="{FF2B5EF4-FFF2-40B4-BE49-F238E27FC236}">
                <a16:creationId xmlns="" xmlns:a16="http://schemas.microsoft.com/office/drawing/2014/main" id="{2AB409CE-1B3D-EF41-82B3-5BD55A46C5D9}"/>
              </a:ext>
            </a:extLst>
          </p:cNvPr>
          <p:cNvPicPr>
            <a:picLocks noChangeAspect="1"/>
          </p:cNvPicPr>
          <p:nvPr/>
        </p:nvPicPr>
        <p:blipFill>
          <a:blip r:embed="rId3"/>
          <a:stretch>
            <a:fillRect/>
          </a:stretch>
        </p:blipFill>
        <p:spPr>
          <a:xfrm>
            <a:off x="1187441" y="2278808"/>
            <a:ext cx="4599614" cy="1607392"/>
          </a:xfrm>
          <a:prstGeom prst="rect">
            <a:avLst/>
          </a:prstGeom>
        </p:spPr>
      </p:pic>
      <p:pic>
        <p:nvPicPr>
          <p:cNvPr id="13" name="Picture 12">
            <a:extLst>
              <a:ext uri="{FF2B5EF4-FFF2-40B4-BE49-F238E27FC236}">
                <a16:creationId xmlns="" xmlns:a16="http://schemas.microsoft.com/office/drawing/2014/main" id="{97B439F4-678C-1746-91CC-83B26D258075}"/>
              </a:ext>
            </a:extLst>
          </p:cNvPr>
          <p:cNvPicPr>
            <a:picLocks noChangeAspect="1"/>
          </p:cNvPicPr>
          <p:nvPr/>
        </p:nvPicPr>
        <p:blipFill>
          <a:blip r:embed="rId4"/>
          <a:stretch>
            <a:fillRect/>
          </a:stretch>
        </p:blipFill>
        <p:spPr>
          <a:xfrm>
            <a:off x="5998564" y="2278808"/>
            <a:ext cx="4720119" cy="1607392"/>
          </a:xfrm>
          <a:prstGeom prst="rect">
            <a:avLst/>
          </a:prstGeom>
        </p:spPr>
      </p:pic>
      <p:sp>
        <p:nvSpPr>
          <p:cNvPr id="15" name="Rectangle 14">
            <a:extLst>
              <a:ext uri="{FF2B5EF4-FFF2-40B4-BE49-F238E27FC236}">
                <a16:creationId xmlns="" xmlns:a16="http://schemas.microsoft.com/office/drawing/2014/main" id="{1BEDA13A-314E-F74C-8FBB-3AFEADDDE9D4}"/>
              </a:ext>
            </a:extLst>
          </p:cNvPr>
          <p:cNvSpPr/>
          <p:nvPr/>
        </p:nvSpPr>
        <p:spPr>
          <a:xfrm>
            <a:off x="1027737" y="4124868"/>
            <a:ext cx="4759318" cy="461665"/>
          </a:xfrm>
          <a:prstGeom prst="rect">
            <a:avLst/>
          </a:prstGeom>
        </p:spPr>
        <p:txBody>
          <a:bodyPr wrap="square">
            <a:spAutoFit/>
          </a:bodyPr>
          <a:lstStyle/>
          <a:p>
            <a:pPr algn="ctr">
              <a:spcAft>
                <a:spcPts val="1200"/>
              </a:spcAft>
            </a:pPr>
            <a:r>
              <a:rPr lang="en-US" sz="2400" dirty="0">
                <a:solidFill>
                  <a:srgbClr val="C00000"/>
                </a:solidFill>
                <a:latin typeface="Avenir Next" panose="020B0503020202020204" pitchFamily="34" charset="0"/>
              </a:rPr>
              <a:t>Longwood Medical</a:t>
            </a:r>
          </a:p>
        </p:txBody>
      </p:sp>
      <p:sp>
        <p:nvSpPr>
          <p:cNvPr id="17" name="Rectangle 16">
            <a:extLst>
              <a:ext uri="{FF2B5EF4-FFF2-40B4-BE49-F238E27FC236}">
                <a16:creationId xmlns="" xmlns:a16="http://schemas.microsoft.com/office/drawing/2014/main" id="{C060C158-8267-F24D-AADD-AC3C67758909}"/>
              </a:ext>
            </a:extLst>
          </p:cNvPr>
          <p:cNvSpPr/>
          <p:nvPr/>
        </p:nvSpPr>
        <p:spPr>
          <a:xfrm>
            <a:off x="5707203" y="4124868"/>
            <a:ext cx="4759318" cy="461665"/>
          </a:xfrm>
          <a:prstGeom prst="rect">
            <a:avLst/>
          </a:prstGeom>
        </p:spPr>
        <p:txBody>
          <a:bodyPr wrap="square">
            <a:spAutoFit/>
          </a:bodyPr>
          <a:lstStyle/>
          <a:p>
            <a:pPr algn="ctr">
              <a:spcAft>
                <a:spcPts val="1200"/>
              </a:spcAft>
            </a:pPr>
            <a:r>
              <a:rPr lang="en-US" sz="2400" dirty="0">
                <a:solidFill>
                  <a:srgbClr val="C00000"/>
                </a:solidFill>
                <a:latin typeface="Avenir Next" panose="020B0503020202020204" pitchFamily="34" charset="0"/>
              </a:rPr>
              <a:t>Harvard Square</a:t>
            </a:r>
          </a:p>
        </p:txBody>
      </p:sp>
      <p:sp>
        <p:nvSpPr>
          <p:cNvPr id="18" name="Rectangle 17">
            <a:extLst>
              <a:ext uri="{FF2B5EF4-FFF2-40B4-BE49-F238E27FC236}">
                <a16:creationId xmlns="" xmlns:a16="http://schemas.microsoft.com/office/drawing/2014/main" id="{BA4A2AEA-9DD0-484C-B20C-C418C6D656F9}"/>
              </a:ext>
            </a:extLst>
          </p:cNvPr>
          <p:cNvSpPr/>
          <p:nvPr/>
        </p:nvSpPr>
        <p:spPr>
          <a:xfrm>
            <a:off x="1511416" y="950980"/>
            <a:ext cx="9169167" cy="461665"/>
          </a:xfrm>
          <a:prstGeom prst="rect">
            <a:avLst/>
          </a:prstGeom>
        </p:spPr>
        <p:txBody>
          <a:bodyPr wrap="square">
            <a:spAutoFit/>
          </a:bodyPr>
          <a:lstStyle/>
          <a:p>
            <a:pPr algn="ctr"/>
            <a:r>
              <a:rPr lang="en-US" sz="2400" b="1" dirty="0">
                <a:solidFill>
                  <a:srgbClr val="C00000"/>
                </a:solidFill>
                <a:latin typeface="Avenir Roman" panose="02000503020000020003" pitchFamily="2" charset="0"/>
              </a:rPr>
              <a:t>Yelp Reviews</a:t>
            </a:r>
            <a:endParaRPr lang="en-US" sz="2400" b="1" dirty="0">
              <a:latin typeface="Avenir Roman" panose="02000503020000020003" pitchFamily="2" charset="0"/>
            </a:endParaRPr>
          </a:p>
        </p:txBody>
      </p:sp>
    </p:spTree>
    <p:extLst>
      <p:ext uri="{BB962C8B-B14F-4D97-AF65-F5344CB8AC3E}">
        <p14:creationId xmlns:p14="http://schemas.microsoft.com/office/powerpoint/2010/main" val="7370118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8BC22FEF-0F86-6348-93F4-43DC9636980F}"/>
              </a:ext>
            </a:extLst>
          </p:cNvPr>
          <p:cNvSpPr/>
          <p:nvPr/>
        </p:nvSpPr>
        <p:spPr>
          <a:xfrm>
            <a:off x="8509000" y="80442"/>
            <a:ext cx="9779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biases</a:t>
            </a:r>
          </a:p>
        </p:txBody>
      </p:sp>
      <p:sp>
        <p:nvSpPr>
          <p:cNvPr id="16" name="Slide Number Placeholder 9">
            <a:extLst>
              <a:ext uri="{FF2B5EF4-FFF2-40B4-BE49-F238E27FC236}">
                <a16:creationId xmlns=""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35</a:t>
            </a:fld>
            <a:endParaRPr lang="en-US" dirty="0"/>
          </a:p>
        </p:txBody>
      </p:sp>
      <p:sp>
        <p:nvSpPr>
          <p:cNvPr id="14" name="Rectangle 13">
            <a:extLst>
              <a:ext uri="{FF2B5EF4-FFF2-40B4-BE49-F238E27FC236}">
                <a16:creationId xmlns="" xmlns:a16="http://schemas.microsoft.com/office/drawing/2014/main" id="{317A0723-199F-A34E-A2A0-B7C5356487DB}"/>
              </a:ext>
            </a:extLst>
          </p:cNvPr>
          <p:cNvSpPr/>
          <p:nvPr/>
        </p:nvSpPr>
        <p:spPr>
          <a:xfrm>
            <a:off x="1981432" y="1174578"/>
            <a:ext cx="8305333" cy="4560736"/>
          </a:xfrm>
          <a:prstGeom prst="rect">
            <a:avLst/>
          </a:prstGeom>
        </p:spPr>
        <p:txBody>
          <a:bodyPr wrap="square">
            <a:spAutoFit/>
          </a:bodyPr>
          <a:lstStyle/>
          <a:p>
            <a:pPr algn="ctr">
              <a:lnSpc>
                <a:spcPct val="150000"/>
              </a:lnSpc>
            </a:pPr>
            <a:r>
              <a:rPr lang="en-US" sz="2800" dirty="0">
                <a:solidFill>
                  <a:srgbClr val="303336"/>
                </a:solidFill>
                <a:latin typeface="Avenir Roman" panose="02000503020000020003" pitchFamily="2" charset="0"/>
              </a:rPr>
              <a:t>Nearly all datasets involve a human in some way or another, and our world is far from being uniform and equal. </a:t>
            </a:r>
            <a:r>
              <a:rPr lang="en-US" sz="2800" dirty="0">
                <a:solidFill>
                  <a:srgbClr val="C00000"/>
                </a:solidFill>
                <a:latin typeface="Avenir Roman" panose="02000503020000020003" pitchFamily="2" charset="0"/>
              </a:rPr>
              <a:t>This is not an excuse but evidence </a:t>
            </a:r>
            <a:r>
              <a:rPr lang="en-US" sz="2800" dirty="0">
                <a:solidFill>
                  <a:srgbClr val="303336"/>
                </a:solidFill>
                <a:latin typeface="Avenir Roman" panose="02000503020000020003" pitchFamily="2" charset="0"/>
              </a:rPr>
              <a:t>that your dataset probably has bias. The goal is to minimize it as much as possible.</a:t>
            </a:r>
          </a:p>
          <a:p>
            <a:pPr algn="ctr">
              <a:lnSpc>
                <a:spcPct val="150000"/>
              </a:lnSpc>
            </a:pPr>
            <a:endParaRPr lang="en-US" sz="2800" dirty="0">
              <a:solidFill>
                <a:srgbClr val="303336"/>
              </a:solidFill>
              <a:latin typeface="Avenir Roman" panose="02000503020000020003" pitchFamily="2" charset="0"/>
            </a:endParaRPr>
          </a:p>
          <a:p>
            <a:pPr algn="ctr">
              <a:lnSpc>
                <a:spcPct val="150000"/>
              </a:lnSpc>
            </a:pPr>
            <a:r>
              <a:rPr lang="en-US" sz="2800" dirty="0">
                <a:solidFill>
                  <a:srgbClr val="303336"/>
                </a:solidFill>
                <a:latin typeface="Avenir Roman" panose="02000503020000020003" pitchFamily="2" charset="0"/>
              </a:rPr>
              <a:t>When we learn about modelling, the same applies.</a:t>
            </a:r>
            <a:endParaRPr lang="en-US" sz="2800" dirty="0">
              <a:latin typeface="Avenir Roman" panose="02000503020000020003" pitchFamily="2" charset="0"/>
            </a:endParaRPr>
          </a:p>
        </p:txBody>
      </p:sp>
    </p:spTree>
    <p:extLst>
      <p:ext uri="{BB962C8B-B14F-4D97-AF65-F5344CB8AC3E}">
        <p14:creationId xmlns:p14="http://schemas.microsoft.com/office/powerpoint/2010/main" val="14893894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8BC22FEF-0F86-6348-93F4-43DC9636980F}"/>
              </a:ext>
            </a:extLst>
          </p:cNvPr>
          <p:cNvSpPr/>
          <p:nvPr/>
        </p:nvSpPr>
        <p:spPr>
          <a:xfrm>
            <a:off x="8445500" y="66804"/>
            <a:ext cx="11557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formats</a:t>
            </a:r>
          </a:p>
        </p:txBody>
      </p:sp>
      <p:sp>
        <p:nvSpPr>
          <p:cNvPr id="16" name="Slide Number Placeholder 9">
            <a:extLst>
              <a:ext uri="{FF2B5EF4-FFF2-40B4-BE49-F238E27FC236}">
                <a16:creationId xmlns=""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36</a:t>
            </a:fld>
            <a:endParaRPr lang="en-US" dirty="0"/>
          </a:p>
        </p:txBody>
      </p:sp>
      <p:sp>
        <p:nvSpPr>
          <p:cNvPr id="14" name="Rectangle 13">
            <a:extLst>
              <a:ext uri="{FF2B5EF4-FFF2-40B4-BE49-F238E27FC236}">
                <a16:creationId xmlns="" xmlns:a16="http://schemas.microsoft.com/office/drawing/2014/main" id="{317A0723-199F-A34E-A2A0-B7C5356487DB}"/>
              </a:ext>
            </a:extLst>
          </p:cNvPr>
          <p:cNvSpPr/>
          <p:nvPr/>
        </p:nvSpPr>
        <p:spPr>
          <a:xfrm>
            <a:off x="1981432" y="1022178"/>
            <a:ext cx="8305333" cy="1975413"/>
          </a:xfrm>
          <a:prstGeom prst="rect">
            <a:avLst/>
          </a:prstGeom>
        </p:spPr>
        <p:txBody>
          <a:bodyPr wrap="square">
            <a:spAutoFit/>
          </a:bodyPr>
          <a:lstStyle/>
          <a:p>
            <a:pPr algn="ctr">
              <a:lnSpc>
                <a:spcPct val="150000"/>
              </a:lnSpc>
            </a:pPr>
            <a:r>
              <a:rPr lang="en-US" sz="2800" dirty="0">
                <a:solidFill>
                  <a:srgbClr val="303336"/>
                </a:solidFill>
                <a:latin typeface="Avenir Roman" panose="02000503020000020003" pitchFamily="2" charset="0"/>
              </a:rPr>
              <a:t>While computers are getting better at ‘understanding’ photos and videos, </a:t>
            </a:r>
            <a:r>
              <a:rPr lang="en-US" sz="2800" b="1" dirty="0">
                <a:solidFill>
                  <a:srgbClr val="303336"/>
                </a:solidFill>
                <a:latin typeface="Avenir Roman" panose="02000503020000020003" pitchFamily="2" charset="0"/>
              </a:rPr>
              <a:t>text and numbers are much easier.</a:t>
            </a:r>
            <a:endParaRPr lang="en-US" sz="2800" b="1" dirty="0">
              <a:latin typeface="Avenir Roman" panose="02000503020000020003" pitchFamily="2" charset="0"/>
            </a:endParaRPr>
          </a:p>
        </p:txBody>
      </p:sp>
      <p:sp>
        <p:nvSpPr>
          <p:cNvPr id="7" name="Rectangle 6">
            <a:extLst>
              <a:ext uri="{FF2B5EF4-FFF2-40B4-BE49-F238E27FC236}">
                <a16:creationId xmlns="" xmlns:a16="http://schemas.microsoft.com/office/drawing/2014/main" id="{D9A3E353-C26F-244A-AC36-F7152D6C9856}"/>
              </a:ext>
            </a:extLst>
          </p:cNvPr>
          <p:cNvSpPr/>
          <p:nvPr/>
        </p:nvSpPr>
        <p:spPr>
          <a:xfrm>
            <a:off x="1422400" y="3452262"/>
            <a:ext cx="9677399" cy="1975413"/>
          </a:xfrm>
          <a:prstGeom prst="rect">
            <a:avLst/>
          </a:prstGeom>
        </p:spPr>
        <p:txBody>
          <a:bodyPr wrap="square">
            <a:spAutoFit/>
          </a:bodyPr>
          <a:lstStyle/>
          <a:p>
            <a:pPr algn="ctr">
              <a:lnSpc>
                <a:spcPct val="150000"/>
              </a:lnSpc>
            </a:pPr>
            <a:r>
              <a:rPr lang="en-US" sz="2800" dirty="0">
                <a:solidFill>
                  <a:srgbClr val="303336"/>
                </a:solidFill>
                <a:latin typeface="Avenir Roman" panose="02000503020000020003" pitchFamily="2" charset="0"/>
              </a:rPr>
              <a:t>Further, </a:t>
            </a:r>
            <a:r>
              <a:rPr lang="en-US" sz="2800" dirty="0">
                <a:solidFill>
                  <a:srgbClr val="C00000"/>
                </a:solidFill>
                <a:latin typeface="Avenir Roman" panose="02000503020000020003" pitchFamily="2" charset="0"/>
              </a:rPr>
              <a:t>structured</a:t>
            </a:r>
            <a:r>
              <a:rPr lang="en-US" sz="2800" dirty="0">
                <a:solidFill>
                  <a:srgbClr val="303336"/>
                </a:solidFill>
                <a:latin typeface="Avenir Roman" panose="02000503020000020003" pitchFamily="2" charset="0"/>
              </a:rPr>
              <a:t> data (e.g., spreadsheet formatted data) is much easier than</a:t>
            </a:r>
            <a:br>
              <a:rPr lang="en-US" sz="2800" dirty="0">
                <a:solidFill>
                  <a:srgbClr val="303336"/>
                </a:solidFill>
                <a:latin typeface="Avenir Roman" panose="02000503020000020003" pitchFamily="2" charset="0"/>
              </a:rPr>
            </a:br>
            <a:r>
              <a:rPr lang="en-US" sz="2800" dirty="0">
                <a:solidFill>
                  <a:srgbClr val="C00000"/>
                </a:solidFill>
                <a:latin typeface="Avenir Roman" panose="02000503020000020003" pitchFamily="2" charset="0"/>
              </a:rPr>
              <a:t>unstructured</a:t>
            </a:r>
            <a:r>
              <a:rPr lang="en-US" sz="2800" dirty="0">
                <a:solidFill>
                  <a:srgbClr val="303336"/>
                </a:solidFill>
                <a:latin typeface="Avenir Roman" panose="02000503020000020003" pitchFamily="2" charset="0"/>
              </a:rPr>
              <a:t> data (e.g., free-flowing essays)</a:t>
            </a:r>
            <a:endParaRPr lang="en-US" sz="2800" b="1" dirty="0">
              <a:latin typeface="Avenir Roman" panose="02000503020000020003" pitchFamily="2" charset="0"/>
            </a:endParaRPr>
          </a:p>
        </p:txBody>
      </p:sp>
    </p:spTree>
    <p:extLst>
      <p:ext uri="{BB962C8B-B14F-4D97-AF65-F5344CB8AC3E}">
        <p14:creationId xmlns:p14="http://schemas.microsoft.com/office/powerpoint/2010/main" val="5044839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8BC22FEF-0F86-6348-93F4-43DC9636980F}"/>
              </a:ext>
            </a:extLst>
          </p:cNvPr>
          <p:cNvSpPr/>
          <p:nvPr/>
        </p:nvSpPr>
        <p:spPr>
          <a:xfrm>
            <a:off x="8445500" y="66804"/>
            <a:ext cx="11557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formats</a:t>
            </a:r>
          </a:p>
        </p:txBody>
      </p:sp>
      <p:sp>
        <p:nvSpPr>
          <p:cNvPr id="16" name="Slide Number Placeholder 9">
            <a:extLst>
              <a:ext uri="{FF2B5EF4-FFF2-40B4-BE49-F238E27FC236}">
                <a16:creationId xmlns=""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37</a:t>
            </a:fld>
            <a:endParaRPr lang="en-US" dirty="0"/>
          </a:p>
        </p:txBody>
      </p:sp>
      <p:sp>
        <p:nvSpPr>
          <p:cNvPr id="14" name="Rectangle 13">
            <a:extLst>
              <a:ext uri="{FF2B5EF4-FFF2-40B4-BE49-F238E27FC236}">
                <a16:creationId xmlns="" xmlns:a16="http://schemas.microsoft.com/office/drawing/2014/main" id="{317A0723-199F-A34E-A2A0-B7C5356487DB}"/>
              </a:ext>
            </a:extLst>
          </p:cNvPr>
          <p:cNvSpPr/>
          <p:nvPr/>
        </p:nvSpPr>
        <p:spPr>
          <a:xfrm>
            <a:off x="502117" y="1716272"/>
            <a:ext cx="5246717" cy="3753143"/>
          </a:xfrm>
          <a:prstGeom prst="rect">
            <a:avLst/>
          </a:prstGeom>
        </p:spPr>
        <p:txBody>
          <a:bodyPr wrap="square">
            <a:spAutoFit/>
          </a:bodyPr>
          <a:lstStyle/>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Ends in .txt (generally)</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No formatting, font type, font size, color, etc.</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Text position is provided by whitespace characters (space, tab, return)</a:t>
            </a:r>
          </a:p>
        </p:txBody>
      </p:sp>
      <p:sp>
        <p:nvSpPr>
          <p:cNvPr id="8" name="Rectangle 7">
            <a:extLst>
              <a:ext uri="{FF2B5EF4-FFF2-40B4-BE49-F238E27FC236}">
                <a16:creationId xmlns="" xmlns:a16="http://schemas.microsoft.com/office/drawing/2014/main" id="{05731FC3-6DB0-964E-B12F-F8547704AE9D}"/>
              </a:ext>
            </a:extLst>
          </p:cNvPr>
          <p:cNvSpPr/>
          <p:nvPr/>
        </p:nvSpPr>
        <p:spPr>
          <a:xfrm>
            <a:off x="1511416" y="752307"/>
            <a:ext cx="9169167" cy="461665"/>
          </a:xfrm>
          <a:prstGeom prst="rect">
            <a:avLst/>
          </a:prstGeom>
        </p:spPr>
        <p:txBody>
          <a:bodyPr wrap="square">
            <a:spAutoFit/>
          </a:bodyPr>
          <a:lstStyle/>
          <a:p>
            <a:pPr algn="ctr"/>
            <a:r>
              <a:rPr lang="en-US" sz="2400" b="1" dirty="0">
                <a:solidFill>
                  <a:srgbClr val="C00000"/>
                </a:solidFill>
                <a:latin typeface="Avenir Roman" panose="02000503020000020003" pitchFamily="2" charset="0"/>
              </a:rPr>
              <a:t>Plain Text</a:t>
            </a:r>
            <a:endParaRPr lang="en-US" sz="2400" b="1" dirty="0">
              <a:latin typeface="Avenir Roman" panose="02000503020000020003" pitchFamily="2" charset="0"/>
            </a:endParaRPr>
          </a:p>
        </p:txBody>
      </p:sp>
      <p:pic>
        <p:nvPicPr>
          <p:cNvPr id="2" name="Picture 1">
            <a:extLst>
              <a:ext uri="{FF2B5EF4-FFF2-40B4-BE49-F238E27FC236}">
                <a16:creationId xmlns="" xmlns:a16="http://schemas.microsoft.com/office/drawing/2014/main" id="{ADEC5392-3523-2147-B8AA-034A94D4EE83}"/>
              </a:ext>
            </a:extLst>
          </p:cNvPr>
          <p:cNvPicPr>
            <a:picLocks noChangeAspect="1"/>
          </p:cNvPicPr>
          <p:nvPr/>
        </p:nvPicPr>
        <p:blipFill>
          <a:blip r:embed="rId3"/>
          <a:stretch>
            <a:fillRect/>
          </a:stretch>
        </p:blipFill>
        <p:spPr>
          <a:xfrm>
            <a:off x="6134099" y="1252219"/>
            <a:ext cx="5958480" cy="5090166"/>
          </a:xfrm>
          <a:prstGeom prst="rect">
            <a:avLst/>
          </a:prstGeom>
        </p:spPr>
      </p:pic>
      <p:sp>
        <p:nvSpPr>
          <p:cNvPr id="3" name="Rectangle 2">
            <a:extLst>
              <a:ext uri="{FF2B5EF4-FFF2-40B4-BE49-F238E27FC236}">
                <a16:creationId xmlns="" xmlns:a16="http://schemas.microsoft.com/office/drawing/2014/main" id="{2E8C707B-B46F-454D-8ED6-DE7FDB6401DE}"/>
              </a:ext>
            </a:extLst>
          </p:cNvPr>
          <p:cNvSpPr/>
          <p:nvPr/>
        </p:nvSpPr>
        <p:spPr>
          <a:xfrm>
            <a:off x="6303464" y="1415696"/>
            <a:ext cx="5619750" cy="4801314"/>
          </a:xfrm>
          <a:prstGeom prst="rect">
            <a:avLst/>
          </a:prstGeom>
          <a:solidFill>
            <a:schemeClr val="bg1"/>
          </a:solidFill>
        </p:spPr>
        <p:txBody>
          <a:bodyPr wrap="square">
            <a:spAutoFit/>
          </a:bodyPr>
          <a:lstStyle/>
          <a:p>
            <a:r>
              <a:rPr lang="en-US" dirty="0">
                <a:solidFill>
                  <a:srgbClr val="000000"/>
                </a:solidFill>
                <a:latin typeface="Courier" pitchFamily="2" charset="0"/>
              </a:rPr>
              <a:t>ALICE’S ADVENTURES IN WONDERLAND</a:t>
            </a:r>
          </a:p>
          <a:p>
            <a:endParaRPr lang="en-US" dirty="0">
              <a:solidFill>
                <a:srgbClr val="000000"/>
              </a:solidFill>
              <a:latin typeface="Courier" pitchFamily="2" charset="0"/>
            </a:endParaRPr>
          </a:p>
          <a:p>
            <a:r>
              <a:rPr lang="en-US" dirty="0">
                <a:solidFill>
                  <a:srgbClr val="000000"/>
                </a:solidFill>
                <a:latin typeface="Courier" pitchFamily="2" charset="0"/>
              </a:rPr>
              <a:t>Lewis Carroll</a:t>
            </a:r>
          </a:p>
          <a:p>
            <a:endParaRPr lang="en-US" dirty="0">
              <a:solidFill>
                <a:srgbClr val="000000"/>
              </a:solidFill>
              <a:latin typeface="Courier" pitchFamily="2" charset="0"/>
            </a:endParaRPr>
          </a:p>
          <a:p>
            <a:r>
              <a:rPr lang="en-US" dirty="0">
                <a:solidFill>
                  <a:srgbClr val="000000"/>
                </a:solidFill>
                <a:latin typeface="Courier" pitchFamily="2" charset="0"/>
              </a:rPr>
              <a:t>THE MILLENNIUM FULCRUM EDITION 3.0</a:t>
            </a:r>
          </a:p>
          <a:p>
            <a:endParaRPr lang="en-US" dirty="0">
              <a:solidFill>
                <a:srgbClr val="000000"/>
              </a:solidFill>
              <a:latin typeface="Courier" pitchFamily="2" charset="0"/>
            </a:endParaRPr>
          </a:p>
          <a:p>
            <a:r>
              <a:rPr lang="en-US" dirty="0">
                <a:solidFill>
                  <a:srgbClr val="000000"/>
                </a:solidFill>
                <a:latin typeface="Courier" pitchFamily="2" charset="0"/>
              </a:rPr>
              <a:t>CHAPTER I. Down the Rabbit-Hole</a:t>
            </a:r>
          </a:p>
          <a:p>
            <a:endParaRPr lang="en-US" dirty="0">
              <a:solidFill>
                <a:srgbClr val="000000"/>
              </a:solidFill>
              <a:latin typeface="Courier" pitchFamily="2" charset="0"/>
            </a:endParaRPr>
          </a:p>
          <a:p>
            <a:r>
              <a:rPr lang="en-US" dirty="0">
                <a:solidFill>
                  <a:srgbClr val="000000"/>
                </a:solidFill>
                <a:latin typeface="Courier" pitchFamily="2" charset="0"/>
              </a:rPr>
              <a:t>Alice was beginning to get very tired of sitting by her sister on the bank, and of having nothing to do: once or twice she had peeped into the book her sister was reading, but it had no pictures or conversations in it, ‘and what is the use of a book,’ thought Alice ‘without pictures or conversations?’</a:t>
            </a:r>
            <a:endParaRPr lang="en-US" dirty="0">
              <a:solidFill>
                <a:srgbClr val="000000"/>
              </a:solidFill>
              <a:effectLst/>
              <a:latin typeface="Courier" pitchFamily="2" charset="0"/>
            </a:endParaRPr>
          </a:p>
        </p:txBody>
      </p:sp>
    </p:spTree>
    <p:extLst>
      <p:ext uri="{BB962C8B-B14F-4D97-AF65-F5344CB8AC3E}">
        <p14:creationId xmlns:p14="http://schemas.microsoft.com/office/powerpoint/2010/main" val="35115380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8BC22FEF-0F86-6348-93F4-43DC9636980F}"/>
              </a:ext>
            </a:extLst>
          </p:cNvPr>
          <p:cNvSpPr/>
          <p:nvPr/>
        </p:nvSpPr>
        <p:spPr>
          <a:xfrm>
            <a:off x="8445500" y="66804"/>
            <a:ext cx="11557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formats</a:t>
            </a:r>
          </a:p>
        </p:txBody>
      </p:sp>
      <p:sp>
        <p:nvSpPr>
          <p:cNvPr id="16" name="Slide Number Placeholder 9">
            <a:extLst>
              <a:ext uri="{FF2B5EF4-FFF2-40B4-BE49-F238E27FC236}">
                <a16:creationId xmlns=""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38</a:t>
            </a:fld>
            <a:endParaRPr lang="en-US" dirty="0"/>
          </a:p>
        </p:txBody>
      </p:sp>
      <p:sp>
        <p:nvSpPr>
          <p:cNvPr id="8" name="Rectangle 7">
            <a:extLst>
              <a:ext uri="{FF2B5EF4-FFF2-40B4-BE49-F238E27FC236}">
                <a16:creationId xmlns="" xmlns:a16="http://schemas.microsoft.com/office/drawing/2014/main" id="{05731FC3-6DB0-964E-B12F-F8547704AE9D}"/>
              </a:ext>
            </a:extLst>
          </p:cNvPr>
          <p:cNvSpPr/>
          <p:nvPr/>
        </p:nvSpPr>
        <p:spPr>
          <a:xfrm>
            <a:off x="1511416" y="752307"/>
            <a:ext cx="9169167" cy="461665"/>
          </a:xfrm>
          <a:prstGeom prst="rect">
            <a:avLst/>
          </a:prstGeom>
        </p:spPr>
        <p:txBody>
          <a:bodyPr wrap="square">
            <a:spAutoFit/>
          </a:bodyPr>
          <a:lstStyle/>
          <a:p>
            <a:pPr algn="ctr"/>
            <a:r>
              <a:rPr lang="en-US" sz="2400" b="1" dirty="0">
                <a:solidFill>
                  <a:srgbClr val="C00000"/>
                </a:solidFill>
                <a:latin typeface="Avenir Roman" panose="02000503020000020003" pitchFamily="2" charset="0"/>
              </a:rPr>
              <a:t>Plain Text</a:t>
            </a:r>
            <a:endParaRPr lang="en-US" sz="2400" b="1" dirty="0">
              <a:latin typeface="Avenir Roman" panose="02000503020000020003" pitchFamily="2" charset="0"/>
            </a:endParaRPr>
          </a:p>
        </p:txBody>
      </p:sp>
      <p:pic>
        <p:nvPicPr>
          <p:cNvPr id="2" name="Picture 1">
            <a:extLst>
              <a:ext uri="{FF2B5EF4-FFF2-40B4-BE49-F238E27FC236}">
                <a16:creationId xmlns="" xmlns:a16="http://schemas.microsoft.com/office/drawing/2014/main" id="{8C40E3F0-6E4B-4B41-807C-93BDAAABEB99}"/>
              </a:ext>
            </a:extLst>
          </p:cNvPr>
          <p:cNvPicPr>
            <a:picLocks noChangeAspect="1"/>
          </p:cNvPicPr>
          <p:nvPr/>
        </p:nvPicPr>
        <p:blipFill>
          <a:blip r:embed="rId3"/>
          <a:stretch>
            <a:fillRect/>
          </a:stretch>
        </p:blipFill>
        <p:spPr>
          <a:xfrm>
            <a:off x="5143500" y="1649009"/>
            <a:ext cx="6337300" cy="2590800"/>
          </a:xfrm>
          <a:prstGeom prst="rect">
            <a:avLst/>
          </a:prstGeom>
        </p:spPr>
      </p:pic>
      <p:pic>
        <p:nvPicPr>
          <p:cNvPr id="3" name="Picture 2">
            <a:extLst>
              <a:ext uri="{FF2B5EF4-FFF2-40B4-BE49-F238E27FC236}">
                <a16:creationId xmlns="" xmlns:a16="http://schemas.microsoft.com/office/drawing/2014/main" id="{B4EF73D9-763F-224A-95B0-108A23570ADB}"/>
              </a:ext>
            </a:extLst>
          </p:cNvPr>
          <p:cNvPicPr>
            <a:picLocks noChangeAspect="1"/>
          </p:cNvPicPr>
          <p:nvPr/>
        </p:nvPicPr>
        <p:blipFill>
          <a:blip r:embed="rId4"/>
          <a:stretch>
            <a:fillRect/>
          </a:stretch>
        </p:blipFill>
        <p:spPr>
          <a:xfrm>
            <a:off x="838317" y="752307"/>
            <a:ext cx="2419817" cy="1730730"/>
          </a:xfrm>
          <a:prstGeom prst="rect">
            <a:avLst/>
          </a:prstGeom>
        </p:spPr>
      </p:pic>
      <p:sp>
        <p:nvSpPr>
          <p:cNvPr id="14" name="Rectangle 13">
            <a:extLst>
              <a:ext uri="{FF2B5EF4-FFF2-40B4-BE49-F238E27FC236}">
                <a16:creationId xmlns="" xmlns:a16="http://schemas.microsoft.com/office/drawing/2014/main" id="{317A0723-199F-A34E-A2A0-B7C5356487DB}"/>
              </a:ext>
            </a:extLst>
          </p:cNvPr>
          <p:cNvSpPr/>
          <p:nvPr/>
        </p:nvSpPr>
        <p:spPr>
          <a:xfrm>
            <a:off x="787400" y="2063648"/>
            <a:ext cx="3587283" cy="3199146"/>
          </a:xfrm>
          <a:prstGeom prst="rect">
            <a:avLst/>
          </a:prstGeom>
        </p:spPr>
        <p:txBody>
          <a:bodyPr wrap="square">
            <a:spAutoFit/>
          </a:bodyPr>
          <a:lstStyle/>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CSV (.csv)</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Tab-separated (.</a:t>
            </a:r>
            <a:r>
              <a:rPr lang="en-US" sz="2400" dirty="0" err="1">
                <a:latin typeface="Avenir Roman" panose="02000503020000020003" pitchFamily="2" charset="0"/>
              </a:rPr>
              <a:t>tsv</a:t>
            </a:r>
            <a:r>
              <a:rPr lang="en-US" sz="2400" dirty="0">
                <a:latin typeface="Avenir Roman" panose="02000503020000020003" pitchFamily="2" charset="0"/>
              </a:rPr>
              <a:t>)</a:t>
            </a:r>
          </a:p>
          <a:p>
            <a:pPr marL="342900" indent="-342900">
              <a:lnSpc>
                <a:spcPct val="150000"/>
              </a:lnSpc>
              <a:spcBef>
                <a:spcPts val="1500"/>
              </a:spcBef>
              <a:buFont typeface="Arial" panose="020B0604020202020204" pitchFamily="34" charset="0"/>
              <a:buChar char="•"/>
            </a:pPr>
            <a:r>
              <a:rPr lang="en-US" sz="2400" b="1" dirty="0">
                <a:latin typeface="Avenir Roman" panose="02000503020000020003" pitchFamily="2" charset="0"/>
              </a:rPr>
              <a:t>Delimiter</a:t>
            </a:r>
            <a:r>
              <a:rPr lang="en-US" sz="2400" dirty="0">
                <a:latin typeface="Avenir Roman" panose="02000503020000020003" pitchFamily="2" charset="0"/>
              </a:rPr>
              <a:t>: The character that separates each value </a:t>
            </a:r>
          </a:p>
        </p:txBody>
      </p:sp>
      <p:sp>
        <p:nvSpPr>
          <p:cNvPr id="15" name="Rectangle 14">
            <a:extLst>
              <a:ext uri="{FF2B5EF4-FFF2-40B4-BE49-F238E27FC236}">
                <a16:creationId xmlns="" xmlns:a16="http://schemas.microsoft.com/office/drawing/2014/main" id="{8082829D-F36C-0146-80D9-51620AD6B794}"/>
              </a:ext>
            </a:extLst>
          </p:cNvPr>
          <p:cNvSpPr/>
          <p:nvPr/>
        </p:nvSpPr>
        <p:spPr>
          <a:xfrm flipV="1">
            <a:off x="838316" y="1609404"/>
            <a:ext cx="2419817" cy="45719"/>
          </a:xfrm>
          <a:prstGeom prst="rect">
            <a:avLst/>
          </a:prstGeom>
          <a:solidFill>
            <a:schemeClr val="tx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93675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B830F8AE-F618-B94B-898D-5BD58838C5C4}"/>
              </a:ext>
            </a:extLst>
          </p:cNvPr>
          <p:cNvSpPr/>
          <p:nvPr/>
        </p:nvSpPr>
        <p:spPr>
          <a:xfrm>
            <a:off x="5651499" y="1447657"/>
            <a:ext cx="5829301" cy="4894728"/>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8BC22FEF-0F86-6348-93F4-43DC9636980F}"/>
              </a:ext>
            </a:extLst>
          </p:cNvPr>
          <p:cNvSpPr/>
          <p:nvPr/>
        </p:nvSpPr>
        <p:spPr>
          <a:xfrm>
            <a:off x="8445500" y="66804"/>
            <a:ext cx="11557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formats</a:t>
            </a:r>
          </a:p>
        </p:txBody>
      </p:sp>
      <p:sp>
        <p:nvSpPr>
          <p:cNvPr id="16" name="Slide Number Placeholder 9">
            <a:extLst>
              <a:ext uri="{FF2B5EF4-FFF2-40B4-BE49-F238E27FC236}">
                <a16:creationId xmlns=""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39</a:t>
            </a:fld>
            <a:endParaRPr lang="en-US" dirty="0"/>
          </a:p>
        </p:txBody>
      </p:sp>
      <p:sp>
        <p:nvSpPr>
          <p:cNvPr id="14" name="Rectangle 13">
            <a:extLst>
              <a:ext uri="{FF2B5EF4-FFF2-40B4-BE49-F238E27FC236}">
                <a16:creationId xmlns="" xmlns:a16="http://schemas.microsoft.com/office/drawing/2014/main" id="{317A0723-199F-A34E-A2A0-B7C5356487DB}"/>
              </a:ext>
            </a:extLst>
          </p:cNvPr>
          <p:cNvSpPr/>
          <p:nvPr/>
        </p:nvSpPr>
        <p:spPr>
          <a:xfrm>
            <a:off x="1365717" y="1649009"/>
            <a:ext cx="3587283" cy="392242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a:latin typeface="Avenir Roman" panose="02000503020000020003" pitchFamily="2" charset="0"/>
              </a:rPr>
              <a:t>XML (.xml)</a:t>
            </a:r>
          </a:p>
          <a:p>
            <a:pPr marL="342900" indent="-342900">
              <a:lnSpc>
                <a:spcPct val="150000"/>
              </a:lnSpc>
              <a:buFont typeface="Arial" panose="020B0604020202020204" pitchFamily="34" charset="0"/>
              <a:buChar char="•"/>
            </a:pPr>
            <a:r>
              <a:rPr lang="en-US" sz="2400" dirty="0">
                <a:latin typeface="Avenir Roman" panose="02000503020000020003" pitchFamily="2" charset="0"/>
              </a:rPr>
              <a:t>These colors ——&gt;</a:t>
            </a:r>
            <a:br>
              <a:rPr lang="en-US" sz="2400" dirty="0">
                <a:latin typeface="Avenir Roman" panose="02000503020000020003" pitchFamily="2" charset="0"/>
              </a:rPr>
            </a:br>
            <a:r>
              <a:rPr lang="en-US" sz="2400" dirty="0">
                <a:latin typeface="Avenir Roman" panose="02000503020000020003" pitchFamily="2" charset="0"/>
              </a:rPr>
              <a:t>aren’t actually stored in the file, the editor just adds them on your screen to help make it look prettier</a:t>
            </a:r>
          </a:p>
        </p:txBody>
      </p:sp>
      <p:sp>
        <p:nvSpPr>
          <p:cNvPr id="8" name="Rectangle 7">
            <a:extLst>
              <a:ext uri="{FF2B5EF4-FFF2-40B4-BE49-F238E27FC236}">
                <a16:creationId xmlns="" xmlns:a16="http://schemas.microsoft.com/office/drawing/2014/main" id="{05731FC3-6DB0-964E-B12F-F8547704AE9D}"/>
              </a:ext>
            </a:extLst>
          </p:cNvPr>
          <p:cNvSpPr/>
          <p:nvPr/>
        </p:nvSpPr>
        <p:spPr>
          <a:xfrm>
            <a:off x="1511416" y="752307"/>
            <a:ext cx="9169167" cy="461665"/>
          </a:xfrm>
          <a:prstGeom prst="rect">
            <a:avLst/>
          </a:prstGeom>
        </p:spPr>
        <p:txBody>
          <a:bodyPr wrap="square">
            <a:spAutoFit/>
          </a:bodyPr>
          <a:lstStyle/>
          <a:p>
            <a:pPr algn="ctr"/>
            <a:r>
              <a:rPr lang="en-US" sz="2400" b="1" dirty="0">
                <a:solidFill>
                  <a:srgbClr val="C00000"/>
                </a:solidFill>
                <a:latin typeface="Avenir Roman" panose="02000503020000020003" pitchFamily="2" charset="0"/>
              </a:rPr>
              <a:t>XML</a:t>
            </a:r>
            <a:endParaRPr lang="en-US" sz="2400" b="1" dirty="0">
              <a:latin typeface="Avenir Roman" panose="02000503020000020003" pitchFamily="2" charset="0"/>
            </a:endParaRPr>
          </a:p>
        </p:txBody>
      </p:sp>
      <p:sp>
        <p:nvSpPr>
          <p:cNvPr id="4" name="Rectangle 3">
            <a:extLst>
              <a:ext uri="{FF2B5EF4-FFF2-40B4-BE49-F238E27FC236}">
                <a16:creationId xmlns="" xmlns:a16="http://schemas.microsoft.com/office/drawing/2014/main" id="{0BC207A5-D3C7-F840-83D3-5188D8E577E7}"/>
              </a:ext>
            </a:extLst>
          </p:cNvPr>
          <p:cNvSpPr/>
          <p:nvPr/>
        </p:nvSpPr>
        <p:spPr>
          <a:xfrm>
            <a:off x="5776320" y="1649009"/>
            <a:ext cx="5590180" cy="4524315"/>
          </a:xfrm>
          <a:prstGeom prst="rect">
            <a:avLst/>
          </a:prstGeom>
          <a:solidFill>
            <a:schemeClr val="bg1"/>
          </a:solidFill>
        </p:spPr>
        <p:txBody>
          <a:bodyPr wrap="square">
            <a:spAutoFit/>
          </a:bodyPr>
          <a:lstStyle/>
          <a:p>
            <a:r>
              <a:rPr lang="en-US" dirty="0">
                <a:solidFill>
                  <a:srgbClr val="C00000"/>
                </a:solidFill>
              </a:rPr>
              <a:t>&lt;</a:t>
            </a:r>
            <a:r>
              <a:rPr lang="en-US" dirty="0" err="1">
                <a:solidFill>
                  <a:srgbClr val="C00000"/>
                </a:solidFill>
              </a:rPr>
              <a:t>roll_call_vote</a:t>
            </a:r>
            <a:r>
              <a:rPr lang="en-US" dirty="0">
                <a:solidFill>
                  <a:srgbClr val="C00000"/>
                </a:solidFill>
              </a:rPr>
              <a:t>&gt;</a:t>
            </a:r>
          </a:p>
          <a:p>
            <a:r>
              <a:rPr lang="en-US" dirty="0">
                <a:solidFill>
                  <a:srgbClr val="C00000"/>
                </a:solidFill>
              </a:rPr>
              <a:t>  &lt;congress&gt;</a:t>
            </a:r>
            <a:r>
              <a:rPr lang="en-US" dirty="0"/>
              <a:t>115</a:t>
            </a:r>
            <a:r>
              <a:rPr lang="en-US" dirty="0">
                <a:solidFill>
                  <a:srgbClr val="C00000"/>
                </a:solidFill>
              </a:rPr>
              <a:t>&lt;/congress&gt;</a:t>
            </a:r>
          </a:p>
          <a:p>
            <a:r>
              <a:rPr lang="en-US" dirty="0">
                <a:solidFill>
                  <a:srgbClr val="C00000"/>
                </a:solidFill>
              </a:rPr>
              <a:t>  &lt;session&gt;</a:t>
            </a:r>
            <a:r>
              <a:rPr lang="en-US" dirty="0"/>
              <a:t>1</a:t>
            </a:r>
            <a:r>
              <a:rPr lang="en-US" dirty="0">
                <a:solidFill>
                  <a:srgbClr val="C00000"/>
                </a:solidFill>
              </a:rPr>
              <a:t>&lt;/session&gt;</a:t>
            </a:r>
          </a:p>
          <a:p>
            <a:r>
              <a:rPr lang="en-US" dirty="0">
                <a:solidFill>
                  <a:srgbClr val="C00000"/>
                </a:solidFill>
              </a:rPr>
              <a:t>  …</a:t>
            </a:r>
          </a:p>
          <a:p>
            <a:r>
              <a:rPr lang="en-US" dirty="0">
                <a:solidFill>
                  <a:srgbClr val="C00000"/>
                </a:solidFill>
              </a:rPr>
              <a:t>  &lt;members&gt;</a:t>
            </a:r>
          </a:p>
          <a:p>
            <a:r>
              <a:rPr lang="en-US" dirty="0">
                <a:solidFill>
                  <a:srgbClr val="C00000"/>
                </a:solidFill>
              </a:rPr>
              <a:t>    &lt;member&gt;</a:t>
            </a:r>
          </a:p>
          <a:p>
            <a:r>
              <a:rPr lang="en-US" dirty="0">
                <a:solidFill>
                  <a:srgbClr val="C00000"/>
                </a:solidFill>
              </a:rPr>
              <a:t>      &lt;</a:t>
            </a:r>
            <a:r>
              <a:rPr lang="en-US" dirty="0" err="1">
                <a:solidFill>
                  <a:srgbClr val="C00000"/>
                </a:solidFill>
              </a:rPr>
              <a:t>member_full</a:t>
            </a:r>
            <a:r>
              <a:rPr lang="en-US" dirty="0">
                <a:solidFill>
                  <a:srgbClr val="C00000"/>
                </a:solidFill>
              </a:rPr>
              <a:t>&gt;</a:t>
            </a:r>
            <a:r>
              <a:rPr lang="en-US" dirty="0"/>
              <a:t>Alexander (R-TN)</a:t>
            </a:r>
            <a:r>
              <a:rPr lang="en-US" dirty="0">
                <a:solidFill>
                  <a:srgbClr val="C00000"/>
                </a:solidFill>
              </a:rPr>
              <a:t>&lt;/</a:t>
            </a:r>
            <a:r>
              <a:rPr lang="en-US" dirty="0" err="1">
                <a:solidFill>
                  <a:srgbClr val="C00000"/>
                </a:solidFill>
              </a:rPr>
              <a:t>member_full</a:t>
            </a:r>
            <a:r>
              <a:rPr lang="en-US" dirty="0">
                <a:solidFill>
                  <a:srgbClr val="C00000"/>
                </a:solidFill>
              </a:rPr>
              <a:t>&gt;</a:t>
            </a:r>
          </a:p>
          <a:p>
            <a:r>
              <a:rPr lang="en-US" dirty="0">
                <a:solidFill>
                  <a:srgbClr val="C00000"/>
                </a:solidFill>
              </a:rPr>
              <a:t>      &lt;</a:t>
            </a:r>
            <a:r>
              <a:rPr lang="en-US" dirty="0" err="1">
                <a:solidFill>
                  <a:srgbClr val="C00000"/>
                </a:solidFill>
              </a:rPr>
              <a:t>last_name</a:t>
            </a:r>
            <a:r>
              <a:rPr lang="en-US" dirty="0">
                <a:solidFill>
                  <a:srgbClr val="C00000"/>
                </a:solidFill>
              </a:rPr>
              <a:t>&gt;</a:t>
            </a:r>
            <a:r>
              <a:rPr lang="en-US" dirty="0"/>
              <a:t>Alexander</a:t>
            </a:r>
            <a:r>
              <a:rPr lang="en-US" dirty="0">
                <a:solidFill>
                  <a:srgbClr val="C00000"/>
                </a:solidFill>
              </a:rPr>
              <a:t>&lt;/</a:t>
            </a:r>
            <a:r>
              <a:rPr lang="en-US" dirty="0" err="1">
                <a:solidFill>
                  <a:srgbClr val="C00000"/>
                </a:solidFill>
              </a:rPr>
              <a:t>last_name</a:t>
            </a:r>
            <a:r>
              <a:rPr lang="en-US" dirty="0">
                <a:solidFill>
                  <a:srgbClr val="C00000"/>
                </a:solidFill>
              </a:rPr>
              <a:t>&gt;</a:t>
            </a:r>
          </a:p>
          <a:p>
            <a:r>
              <a:rPr lang="en-US" dirty="0">
                <a:solidFill>
                  <a:srgbClr val="C00000"/>
                </a:solidFill>
              </a:rPr>
              <a:t>      &lt;</a:t>
            </a:r>
            <a:r>
              <a:rPr lang="en-US" dirty="0" err="1">
                <a:solidFill>
                  <a:srgbClr val="C00000"/>
                </a:solidFill>
              </a:rPr>
              <a:t>first_name</a:t>
            </a:r>
            <a:r>
              <a:rPr lang="en-US" dirty="0">
                <a:solidFill>
                  <a:srgbClr val="C00000"/>
                </a:solidFill>
              </a:rPr>
              <a:t>&gt;</a:t>
            </a:r>
            <a:r>
              <a:rPr lang="en-US" dirty="0"/>
              <a:t>Lamar</a:t>
            </a:r>
            <a:r>
              <a:rPr lang="en-US" dirty="0">
                <a:solidFill>
                  <a:srgbClr val="C00000"/>
                </a:solidFill>
              </a:rPr>
              <a:t>&lt;/</a:t>
            </a:r>
            <a:r>
              <a:rPr lang="en-US" dirty="0" err="1">
                <a:solidFill>
                  <a:srgbClr val="C00000"/>
                </a:solidFill>
              </a:rPr>
              <a:t>first_name</a:t>
            </a:r>
            <a:r>
              <a:rPr lang="en-US" dirty="0">
                <a:solidFill>
                  <a:srgbClr val="C00000"/>
                </a:solidFill>
              </a:rPr>
              <a:t>&gt;</a:t>
            </a:r>
          </a:p>
          <a:p>
            <a:r>
              <a:rPr lang="en-US" dirty="0">
                <a:solidFill>
                  <a:srgbClr val="C00000"/>
                </a:solidFill>
              </a:rPr>
              <a:t>      &lt;party&gt;</a:t>
            </a:r>
            <a:r>
              <a:rPr lang="en-US" dirty="0"/>
              <a:t>R</a:t>
            </a:r>
            <a:r>
              <a:rPr lang="en-US" dirty="0">
                <a:solidFill>
                  <a:srgbClr val="C00000"/>
                </a:solidFill>
              </a:rPr>
              <a:t>&lt;/party&gt;</a:t>
            </a:r>
          </a:p>
          <a:p>
            <a:r>
              <a:rPr lang="en-US" dirty="0">
                <a:solidFill>
                  <a:srgbClr val="C00000"/>
                </a:solidFill>
              </a:rPr>
              <a:t>      &lt;state&gt;</a:t>
            </a:r>
            <a:r>
              <a:rPr lang="en-US" dirty="0"/>
              <a:t>TN</a:t>
            </a:r>
            <a:r>
              <a:rPr lang="en-US" dirty="0">
                <a:solidFill>
                  <a:srgbClr val="C00000"/>
                </a:solidFill>
              </a:rPr>
              <a:t>&lt;/state&gt;</a:t>
            </a:r>
          </a:p>
          <a:p>
            <a:r>
              <a:rPr lang="en-US" dirty="0">
                <a:solidFill>
                  <a:srgbClr val="C00000"/>
                </a:solidFill>
              </a:rPr>
              <a:t>      &lt;</a:t>
            </a:r>
            <a:r>
              <a:rPr lang="en-US" dirty="0" err="1">
                <a:solidFill>
                  <a:srgbClr val="C00000"/>
                </a:solidFill>
              </a:rPr>
              <a:t>vote_cast</a:t>
            </a:r>
            <a:r>
              <a:rPr lang="en-US" dirty="0">
                <a:solidFill>
                  <a:srgbClr val="C00000"/>
                </a:solidFill>
              </a:rPr>
              <a:t>&gt;</a:t>
            </a:r>
            <a:r>
              <a:rPr lang="en-US" dirty="0"/>
              <a:t>Yea</a:t>
            </a:r>
            <a:r>
              <a:rPr lang="en-US" dirty="0">
                <a:solidFill>
                  <a:srgbClr val="C00000"/>
                </a:solidFill>
              </a:rPr>
              <a:t>&lt;/</a:t>
            </a:r>
            <a:r>
              <a:rPr lang="en-US" dirty="0" err="1">
                <a:solidFill>
                  <a:srgbClr val="C00000"/>
                </a:solidFill>
              </a:rPr>
              <a:t>vote_cast</a:t>
            </a:r>
            <a:r>
              <a:rPr lang="en-US" dirty="0">
                <a:solidFill>
                  <a:srgbClr val="C00000"/>
                </a:solidFill>
              </a:rPr>
              <a:t>&gt;</a:t>
            </a:r>
          </a:p>
          <a:p>
            <a:r>
              <a:rPr lang="en-US" dirty="0">
                <a:solidFill>
                  <a:srgbClr val="C00000"/>
                </a:solidFill>
              </a:rPr>
              <a:t>      …</a:t>
            </a:r>
          </a:p>
          <a:p>
            <a:r>
              <a:rPr lang="en-US" dirty="0">
                <a:solidFill>
                  <a:srgbClr val="C00000"/>
                </a:solidFill>
              </a:rPr>
              <a:t>    &lt;/member&gt;</a:t>
            </a:r>
          </a:p>
          <a:p>
            <a:r>
              <a:rPr lang="en-US" dirty="0">
                <a:solidFill>
                  <a:srgbClr val="C00000"/>
                </a:solidFill>
              </a:rPr>
              <a:t>  &lt;/members&gt;</a:t>
            </a:r>
          </a:p>
          <a:p>
            <a:r>
              <a:rPr lang="en-US" dirty="0">
                <a:solidFill>
                  <a:srgbClr val="C00000"/>
                </a:solidFill>
              </a:rPr>
              <a:t>&lt;/</a:t>
            </a:r>
            <a:r>
              <a:rPr lang="en-US" dirty="0" err="1">
                <a:solidFill>
                  <a:srgbClr val="C00000"/>
                </a:solidFill>
              </a:rPr>
              <a:t>roll_call_vote</a:t>
            </a:r>
            <a:r>
              <a:rPr lang="en-US" dirty="0">
                <a:solidFill>
                  <a:srgbClr val="C00000"/>
                </a:solidFill>
              </a:rPr>
              <a:t>&gt;</a:t>
            </a:r>
          </a:p>
        </p:txBody>
      </p:sp>
    </p:spTree>
    <p:extLst>
      <p:ext uri="{BB962C8B-B14F-4D97-AF65-F5344CB8AC3E}">
        <p14:creationId xmlns:p14="http://schemas.microsoft.com/office/powerpoint/2010/main" val="26810297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5D8DCC00-231B-B741-913B-04F1A413370D}"/>
              </a:ext>
            </a:extLst>
          </p:cNvPr>
          <p:cNvSpPr/>
          <p:nvPr/>
        </p:nvSpPr>
        <p:spPr>
          <a:xfrm>
            <a:off x="5981699" y="4718723"/>
            <a:ext cx="3238501" cy="4535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271145A6-6CBF-6A4B-A000-9D80F5485F55}"/>
              </a:ext>
            </a:extLst>
          </p:cNvPr>
          <p:cNvSpPr/>
          <p:nvPr/>
        </p:nvSpPr>
        <p:spPr>
          <a:xfrm>
            <a:off x="8356599" y="4345342"/>
            <a:ext cx="863601" cy="4535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 xmlns:a16="http://schemas.microsoft.com/office/drawing/2014/main" id="{98B7CA55-066D-DE4F-98F1-19E39CB74039}"/>
              </a:ext>
            </a:extLst>
          </p:cNvPr>
          <p:cNvSpPr/>
          <p:nvPr/>
        </p:nvSpPr>
        <p:spPr>
          <a:xfrm>
            <a:off x="2487486" y="1089670"/>
            <a:ext cx="8126859" cy="830997"/>
          </a:xfrm>
          <a:prstGeom prst="rect">
            <a:avLst/>
          </a:prstGeom>
        </p:spPr>
        <p:txBody>
          <a:bodyPr wrap="square" anchor="b">
            <a:spAutoFit/>
          </a:bodyPr>
          <a:lstStyle/>
          <a:p>
            <a:r>
              <a:rPr lang="en-US" sz="2400" dirty="0">
                <a:latin typeface="Avenir Roman" panose="02000503020000020003" pitchFamily="2" charset="0"/>
              </a:rPr>
              <a:t>Factual information (such as measurements or statistics) used as a basis for reasoning, discussion, or calculation</a:t>
            </a:r>
            <a:endParaRPr lang="en-US" sz="2400" dirty="0">
              <a:solidFill>
                <a:schemeClr val="tx1">
                  <a:lumMod val="75000"/>
                  <a:lumOff val="25000"/>
                </a:schemeClr>
              </a:solidFill>
              <a:latin typeface="Avenir Roman" panose="02000503020000020003" pitchFamily="2" charset="0"/>
            </a:endParaRPr>
          </a:p>
        </p:txBody>
      </p:sp>
      <p:sp>
        <p:nvSpPr>
          <p:cNvPr id="5" name="Rectangle 4">
            <a:extLst>
              <a:ext uri="{FF2B5EF4-FFF2-40B4-BE49-F238E27FC236}">
                <a16:creationId xmlns="" xmlns:a16="http://schemas.microsoft.com/office/drawing/2014/main" id="{10B4430F-8C4A-714D-B714-B77CD0026864}"/>
              </a:ext>
            </a:extLst>
          </p:cNvPr>
          <p:cNvSpPr/>
          <p:nvPr/>
        </p:nvSpPr>
        <p:spPr>
          <a:xfrm>
            <a:off x="587626" y="1089670"/>
            <a:ext cx="1398998" cy="461665"/>
          </a:xfrm>
          <a:prstGeom prst="rect">
            <a:avLst/>
          </a:prstGeom>
        </p:spPr>
        <p:txBody>
          <a:bodyPr wrap="square" anchor="b">
            <a:spAutoFit/>
          </a:bodyPr>
          <a:lstStyle/>
          <a:p>
            <a:pPr algn="r"/>
            <a:r>
              <a:rPr lang="en-US" sz="2400" dirty="0">
                <a:solidFill>
                  <a:srgbClr val="C00000"/>
                </a:solidFill>
                <a:latin typeface="Avenir Roman" panose="02000503020000020003" pitchFamily="2" charset="0"/>
              </a:rPr>
              <a:t>Def</a:t>
            </a:r>
            <a:r>
              <a:rPr lang="en-US" sz="2400" baseline="-25000" dirty="0">
                <a:solidFill>
                  <a:srgbClr val="C00000"/>
                </a:solidFill>
                <a:latin typeface="Avenir Roman" panose="02000503020000020003" pitchFamily="2" charset="0"/>
              </a:rPr>
              <a:t>1</a:t>
            </a:r>
          </a:p>
        </p:txBody>
      </p:sp>
      <p:sp>
        <p:nvSpPr>
          <p:cNvPr id="4" name="Rectangle 3">
            <a:extLst>
              <a:ext uri="{FF2B5EF4-FFF2-40B4-BE49-F238E27FC236}">
                <a16:creationId xmlns="" xmlns:a16="http://schemas.microsoft.com/office/drawing/2014/main" id="{384BF914-9096-C04A-BA32-DA6B8079667D}"/>
              </a:ext>
            </a:extLst>
          </p:cNvPr>
          <p:cNvSpPr/>
          <p:nvPr/>
        </p:nvSpPr>
        <p:spPr>
          <a:xfrm>
            <a:off x="2487486" y="2717506"/>
            <a:ext cx="8232169" cy="830997"/>
          </a:xfrm>
          <a:prstGeom prst="rect">
            <a:avLst/>
          </a:prstGeom>
        </p:spPr>
        <p:txBody>
          <a:bodyPr wrap="square">
            <a:spAutoFit/>
          </a:bodyPr>
          <a:lstStyle/>
          <a:p>
            <a:r>
              <a:rPr lang="en-US" sz="2400" dirty="0">
                <a:solidFill>
                  <a:srgbClr val="303336"/>
                </a:solidFill>
                <a:latin typeface="Avenir Roman" panose="02000503020000020003" pitchFamily="2" charset="0"/>
              </a:rPr>
              <a:t>Information in digital form that can be transmitted or processed</a:t>
            </a:r>
            <a:endParaRPr lang="en-US" sz="2400" dirty="0">
              <a:latin typeface="Avenir Roman" panose="02000503020000020003" pitchFamily="2" charset="0"/>
            </a:endParaRPr>
          </a:p>
        </p:txBody>
      </p:sp>
      <p:sp>
        <p:nvSpPr>
          <p:cNvPr id="6" name="Rectangle 5">
            <a:extLst>
              <a:ext uri="{FF2B5EF4-FFF2-40B4-BE49-F238E27FC236}">
                <a16:creationId xmlns="" xmlns:a16="http://schemas.microsoft.com/office/drawing/2014/main" id="{F3ED5A15-AE60-2246-90EE-535648570D2B}"/>
              </a:ext>
            </a:extLst>
          </p:cNvPr>
          <p:cNvSpPr/>
          <p:nvPr/>
        </p:nvSpPr>
        <p:spPr>
          <a:xfrm>
            <a:off x="2487486" y="4345342"/>
            <a:ext cx="8458202" cy="1200329"/>
          </a:xfrm>
          <a:prstGeom prst="rect">
            <a:avLst/>
          </a:prstGeom>
        </p:spPr>
        <p:txBody>
          <a:bodyPr wrap="square">
            <a:spAutoFit/>
          </a:bodyPr>
          <a:lstStyle/>
          <a:p>
            <a:r>
              <a:rPr lang="en-US" sz="2400" dirty="0">
                <a:solidFill>
                  <a:srgbClr val="303336"/>
                </a:solidFill>
                <a:latin typeface="Avenir Roman" panose="02000503020000020003" pitchFamily="2" charset="0"/>
              </a:rPr>
              <a:t>Information output by a sensing device or organ that includes both useful and irrelevant or redundant information and must be processed to be meaningful</a:t>
            </a:r>
            <a:endParaRPr lang="en-US" sz="2400" dirty="0">
              <a:latin typeface="Avenir Roman" panose="02000503020000020003" pitchFamily="2" charset="0"/>
            </a:endParaRPr>
          </a:p>
        </p:txBody>
      </p:sp>
      <p:sp>
        <p:nvSpPr>
          <p:cNvPr id="9" name="Rectangle 8">
            <a:extLst>
              <a:ext uri="{FF2B5EF4-FFF2-40B4-BE49-F238E27FC236}">
                <a16:creationId xmlns="" xmlns:a16="http://schemas.microsoft.com/office/drawing/2014/main" id="{DD8E8B13-B113-A046-9CCC-B42DE6E004A2}"/>
              </a:ext>
            </a:extLst>
          </p:cNvPr>
          <p:cNvSpPr/>
          <p:nvPr/>
        </p:nvSpPr>
        <p:spPr>
          <a:xfrm>
            <a:off x="587626" y="2717506"/>
            <a:ext cx="1398998" cy="461665"/>
          </a:xfrm>
          <a:prstGeom prst="rect">
            <a:avLst/>
          </a:prstGeom>
        </p:spPr>
        <p:txBody>
          <a:bodyPr wrap="square" anchor="b">
            <a:spAutoFit/>
          </a:bodyPr>
          <a:lstStyle/>
          <a:p>
            <a:pPr algn="r"/>
            <a:r>
              <a:rPr lang="en-US" sz="2400" dirty="0">
                <a:solidFill>
                  <a:srgbClr val="C00000"/>
                </a:solidFill>
                <a:latin typeface="Avenir Roman" panose="02000503020000020003" pitchFamily="2" charset="0"/>
              </a:rPr>
              <a:t>Def</a:t>
            </a:r>
            <a:r>
              <a:rPr lang="en-US" sz="2400" baseline="-25000" dirty="0">
                <a:solidFill>
                  <a:srgbClr val="C00000"/>
                </a:solidFill>
                <a:latin typeface="Avenir Roman" panose="02000503020000020003" pitchFamily="2" charset="0"/>
              </a:rPr>
              <a:t>2</a:t>
            </a:r>
          </a:p>
        </p:txBody>
      </p:sp>
      <p:sp>
        <p:nvSpPr>
          <p:cNvPr id="10" name="Rectangle 9">
            <a:extLst>
              <a:ext uri="{FF2B5EF4-FFF2-40B4-BE49-F238E27FC236}">
                <a16:creationId xmlns="" xmlns:a16="http://schemas.microsoft.com/office/drawing/2014/main" id="{2EE024EA-E739-9147-8993-888399B4B294}"/>
              </a:ext>
            </a:extLst>
          </p:cNvPr>
          <p:cNvSpPr/>
          <p:nvPr/>
        </p:nvSpPr>
        <p:spPr>
          <a:xfrm>
            <a:off x="587626" y="4345342"/>
            <a:ext cx="1398998" cy="461665"/>
          </a:xfrm>
          <a:prstGeom prst="rect">
            <a:avLst/>
          </a:prstGeom>
        </p:spPr>
        <p:txBody>
          <a:bodyPr wrap="square" anchor="b">
            <a:spAutoFit/>
          </a:bodyPr>
          <a:lstStyle/>
          <a:p>
            <a:pPr algn="r"/>
            <a:r>
              <a:rPr lang="en-US" sz="2400" dirty="0">
                <a:solidFill>
                  <a:srgbClr val="C00000"/>
                </a:solidFill>
                <a:latin typeface="Avenir Roman" panose="02000503020000020003" pitchFamily="2" charset="0"/>
              </a:rPr>
              <a:t>Def</a:t>
            </a:r>
            <a:r>
              <a:rPr lang="en-US" sz="2400" baseline="-25000" dirty="0">
                <a:solidFill>
                  <a:srgbClr val="C00000"/>
                </a:solidFill>
                <a:latin typeface="Avenir Roman" panose="02000503020000020003" pitchFamily="2" charset="0"/>
              </a:rPr>
              <a:t>3</a:t>
            </a:r>
          </a:p>
        </p:txBody>
      </p:sp>
      <p:sp>
        <p:nvSpPr>
          <p:cNvPr id="12" name="Slide Number Placeholder 9">
            <a:extLst>
              <a:ext uri="{FF2B5EF4-FFF2-40B4-BE49-F238E27FC236}">
                <a16:creationId xmlns="" xmlns:a16="http://schemas.microsoft.com/office/drawing/2014/main" id="{EC19CA3A-15A3-A242-A2E6-A9C213AF3D89}"/>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4</a:t>
            </a:fld>
            <a:endParaRPr lang="en-US" dirty="0"/>
          </a:p>
        </p:txBody>
      </p:sp>
      <p:sp>
        <p:nvSpPr>
          <p:cNvPr id="18" name="Rectangle 17">
            <a:extLst>
              <a:ext uri="{FF2B5EF4-FFF2-40B4-BE49-F238E27FC236}">
                <a16:creationId xmlns="" xmlns:a16="http://schemas.microsoft.com/office/drawing/2014/main" id="{8FE3202D-C615-044A-AD76-41DF68860ADE}"/>
              </a:ext>
            </a:extLst>
          </p:cNvPr>
          <p:cNvSpPr/>
          <p:nvPr/>
        </p:nvSpPr>
        <p:spPr>
          <a:xfrm>
            <a:off x="0" y="0"/>
            <a:ext cx="12192000" cy="567507"/>
          </a:xfrm>
          <a:prstGeom prst="rect">
            <a:avLst/>
          </a:prstGeom>
          <a:solidFill>
            <a:srgbClr val="C000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9" name="Rectangle 18">
            <a:extLst>
              <a:ext uri="{FF2B5EF4-FFF2-40B4-BE49-F238E27FC236}">
                <a16:creationId xmlns="" xmlns:a16="http://schemas.microsoft.com/office/drawing/2014/main" id="{9FC68172-D4A0-9D4B-A289-45F550D6158D}"/>
              </a:ext>
            </a:extLst>
          </p:cNvPr>
          <p:cNvSpPr/>
          <p:nvPr/>
        </p:nvSpPr>
        <p:spPr>
          <a:xfrm>
            <a:off x="1943333" y="52920"/>
            <a:ext cx="8305333" cy="461665"/>
          </a:xfrm>
          <a:prstGeom prst="rect">
            <a:avLst/>
          </a:prstGeom>
        </p:spPr>
        <p:txBody>
          <a:bodyPr wrap="square">
            <a:spAutoFit/>
          </a:bodyPr>
          <a:lstStyle/>
          <a:p>
            <a:pPr algn="ctr"/>
            <a:r>
              <a:rPr lang="en-US" sz="2400" dirty="0">
                <a:solidFill>
                  <a:schemeClr val="bg1">
                    <a:lumMod val="95000"/>
                  </a:schemeClr>
                </a:solidFill>
                <a:latin typeface="Avenir Roman" panose="02000503020000020003" pitchFamily="2" charset="0"/>
              </a:rPr>
              <a:t>What is data?</a:t>
            </a:r>
          </a:p>
        </p:txBody>
      </p:sp>
    </p:spTree>
    <p:extLst>
      <p:ext uri="{BB962C8B-B14F-4D97-AF65-F5344CB8AC3E}">
        <p14:creationId xmlns:p14="http://schemas.microsoft.com/office/powerpoint/2010/main" val="16699319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8BC22FEF-0F86-6348-93F4-43DC9636980F}"/>
              </a:ext>
            </a:extLst>
          </p:cNvPr>
          <p:cNvSpPr/>
          <p:nvPr/>
        </p:nvSpPr>
        <p:spPr>
          <a:xfrm>
            <a:off x="8445500" y="66804"/>
            <a:ext cx="11557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formats</a:t>
            </a:r>
          </a:p>
        </p:txBody>
      </p:sp>
      <p:sp>
        <p:nvSpPr>
          <p:cNvPr id="16" name="Slide Number Placeholder 9">
            <a:extLst>
              <a:ext uri="{FF2B5EF4-FFF2-40B4-BE49-F238E27FC236}">
                <a16:creationId xmlns=""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40</a:t>
            </a:fld>
            <a:endParaRPr lang="en-US" dirty="0"/>
          </a:p>
        </p:txBody>
      </p:sp>
      <p:sp>
        <p:nvSpPr>
          <p:cNvPr id="14" name="Rectangle 13">
            <a:extLst>
              <a:ext uri="{FF2B5EF4-FFF2-40B4-BE49-F238E27FC236}">
                <a16:creationId xmlns="" xmlns:a16="http://schemas.microsoft.com/office/drawing/2014/main" id="{317A0723-199F-A34E-A2A0-B7C5356487DB}"/>
              </a:ext>
            </a:extLst>
          </p:cNvPr>
          <p:cNvSpPr/>
          <p:nvPr/>
        </p:nvSpPr>
        <p:spPr>
          <a:xfrm>
            <a:off x="895817" y="1649009"/>
            <a:ext cx="5555783" cy="4137864"/>
          </a:xfrm>
          <a:prstGeom prst="rect">
            <a:avLst/>
          </a:prstGeom>
        </p:spPr>
        <p:txBody>
          <a:bodyPr wrap="square">
            <a:spAutoFit/>
          </a:bodyPr>
          <a:lstStyle/>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JSON (.</a:t>
            </a:r>
            <a:r>
              <a:rPr lang="en-US" sz="2400" dirty="0" err="1">
                <a:latin typeface="Avenir Roman" panose="02000503020000020003" pitchFamily="2" charset="0"/>
              </a:rPr>
              <a:t>json</a:t>
            </a:r>
            <a:r>
              <a:rPr lang="en-US" sz="2400" dirty="0">
                <a:latin typeface="Avenir Roman" panose="02000503020000020003" pitchFamily="2" charset="0"/>
              </a:rPr>
              <a:t>)</a:t>
            </a:r>
          </a:p>
          <a:p>
            <a:pPr marL="342900" indent="-342900">
              <a:lnSpc>
                <a:spcPct val="150000"/>
              </a:lnSpc>
              <a:spcBef>
                <a:spcPts val="1500"/>
              </a:spcBef>
              <a:buFont typeface="Arial" panose="020B0604020202020204" pitchFamily="34" charset="0"/>
              <a:buChar char="•"/>
            </a:pPr>
            <a:r>
              <a:rPr lang="en-US" sz="2400" b="1" dirty="0">
                <a:latin typeface="Avenir Roman" panose="02000503020000020003" pitchFamily="2" charset="0"/>
              </a:rPr>
              <a:t>J</a:t>
            </a:r>
            <a:r>
              <a:rPr lang="en-US" sz="2400" dirty="0">
                <a:latin typeface="Avenir Roman" panose="02000503020000020003" pitchFamily="2" charset="0"/>
              </a:rPr>
              <a:t>ava</a:t>
            </a:r>
            <a:r>
              <a:rPr lang="en-US" sz="2400" b="1" dirty="0">
                <a:latin typeface="Avenir Roman" panose="02000503020000020003" pitchFamily="2" charset="0"/>
              </a:rPr>
              <a:t>S</a:t>
            </a:r>
            <a:r>
              <a:rPr lang="en-US" sz="2400" dirty="0">
                <a:latin typeface="Avenir Roman" panose="02000503020000020003" pitchFamily="2" charset="0"/>
              </a:rPr>
              <a:t>cript </a:t>
            </a:r>
            <a:r>
              <a:rPr lang="en-US" sz="2400" b="1" dirty="0">
                <a:latin typeface="Avenir Roman" panose="02000503020000020003" pitchFamily="2" charset="0"/>
              </a:rPr>
              <a:t>O</a:t>
            </a:r>
            <a:r>
              <a:rPr lang="en-US" sz="2400" dirty="0">
                <a:latin typeface="Avenir Roman" panose="02000503020000020003" pitchFamily="2" charset="0"/>
              </a:rPr>
              <a:t>bject </a:t>
            </a:r>
            <a:r>
              <a:rPr lang="en-US" sz="2400" b="1" dirty="0">
                <a:latin typeface="Avenir Roman" panose="02000503020000020003" pitchFamily="2" charset="0"/>
              </a:rPr>
              <a:t>N</a:t>
            </a:r>
            <a:r>
              <a:rPr lang="en-US" sz="2400" dirty="0">
                <a:latin typeface="Avenir Roman" panose="02000503020000020003" pitchFamily="2" charset="0"/>
              </a:rPr>
              <a:t>otation</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Like XML, data is annotated</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A nesting of key-value pairs</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When whitespace is removed, can be more space efficient than XML</a:t>
            </a:r>
          </a:p>
        </p:txBody>
      </p:sp>
      <p:sp>
        <p:nvSpPr>
          <p:cNvPr id="8" name="Rectangle 7">
            <a:extLst>
              <a:ext uri="{FF2B5EF4-FFF2-40B4-BE49-F238E27FC236}">
                <a16:creationId xmlns="" xmlns:a16="http://schemas.microsoft.com/office/drawing/2014/main" id="{05731FC3-6DB0-964E-B12F-F8547704AE9D}"/>
              </a:ext>
            </a:extLst>
          </p:cNvPr>
          <p:cNvSpPr/>
          <p:nvPr/>
        </p:nvSpPr>
        <p:spPr>
          <a:xfrm>
            <a:off x="1511416" y="752307"/>
            <a:ext cx="9169167" cy="461665"/>
          </a:xfrm>
          <a:prstGeom prst="rect">
            <a:avLst/>
          </a:prstGeom>
        </p:spPr>
        <p:txBody>
          <a:bodyPr wrap="square">
            <a:spAutoFit/>
          </a:bodyPr>
          <a:lstStyle/>
          <a:p>
            <a:pPr algn="ctr"/>
            <a:r>
              <a:rPr lang="en-US" sz="2400" b="1" dirty="0">
                <a:solidFill>
                  <a:srgbClr val="C00000"/>
                </a:solidFill>
                <a:latin typeface="Avenir Roman" panose="02000503020000020003" pitchFamily="2" charset="0"/>
              </a:rPr>
              <a:t>JSON</a:t>
            </a:r>
            <a:endParaRPr lang="en-US" sz="2400" b="1" dirty="0">
              <a:latin typeface="Avenir Roman" panose="02000503020000020003" pitchFamily="2" charset="0"/>
            </a:endParaRPr>
          </a:p>
        </p:txBody>
      </p:sp>
      <p:pic>
        <p:nvPicPr>
          <p:cNvPr id="3" name="Picture 2">
            <a:extLst>
              <a:ext uri="{FF2B5EF4-FFF2-40B4-BE49-F238E27FC236}">
                <a16:creationId xmlns="" xmlns:a16="http://schemas.microsoft.com/office/drawing/2014/main" id="{07C62EC3-8958-B64C-80BC-A5DDB9643A5E}"/>
              </a:ext>
            </a:extLst>
          </p:cNvPr>
          <p:cNvPicPr>
            <a:picLocks noChangeAspect="1"/>
          </p:cNvPicPr>
          <p:nvPr/>
        </p:nvPicPr>
        <p:blipFill>
          <a:blip r:embed="rId3"/>
          <a:stretch>
            <a:fillRect/>
          </a:stretch>
        </p:blipFill>
        <p:spPr>
          <a:xfrm>
            <a:off x="7110793" y="1213972"/>
            <a:ext cx="4370007" cy="5508141"/>
          </a:xfrm>
          <a:prstGeom prst="rect">
            <a:avLst/>
          </a:prstGeom>
        </p:spPr>
      </p:pic>
    </p:spTree>
    <p:extLst>
      <p:ext uri="{BB962C8B-B14F-4D97-AF65-F5344CB8AC3E}">
        <p14:creationId xmlns:p14="http://schemas.microsoft.com/office/powerpoint/2010/main" val="13403870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077FB9E0-1D4B-F341-A146-71B0C1B94352}"/>
              </a:ext>
            </a:extLst>
          </p:cNvPr>
          <p:cNvSpPr/>
          <p:nvPr/>
        </p:nvSpPr>
        <p:spPr>
          <a:xfrm>
            <a:off x="0" y="0"/>
            <a:ext cx="12192000" cy="567507"/>
          </a:xfrm>
          <a:prstGeom prst="rect">
            <a:avLst/>
          </a:prstGeom>
          <a:solidFill>
            <a:schemeClr val="accent5">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8BC22FEF-0F86-6348-93F4-43DC9636980F}"/>
              </a:ext>
            </a:extLst>
          </p:cNvPr>
          <p:cNvSpPr/>
          <p:nvPr/>
        </p:nvSpPr>
        <p:spPr>
          <a:xfrm>
            <a:off x="8445500" y="66804"/>
            <a:ext cx="1155700" cy="461665"/>
          </a:xfrm>
          <a:prstGeom prst="rect">
            <a:avLst/>
          </a:prstGeom>
          <a:solidFill>
            <a:schemeClr val="accent1">
              <a:lumMod val="5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Considerations when choosing a dataset: </a:t>
            </a:r>
            <a:r>
              <a:rPr lang="en-US" sz="2400" dirty="0">
                <a:solidFill>
                  <a:schemeClr val="bg1"/>
                </a:solidFill>
                <a:latin typeface="Avenir Roman" panose="02000503020000020003" pitchFamily="2" charset="0"/>
              </a:rPr>
              <a:t>formats</a:t>
            </a:r>
          </a:p>
        </p:txBody>
      </p:sp>
      <p:sp>
        <p:nvSpPr>
          <p:cNvPr id="16" name="Slide Number Placeholder 9">
            <a:extLst>
              <a:ext uri="{FF2B5EF4-FFF2-40B4-BE49-F238E27FC236}">
                <a16:creationId xmlns=""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41</a:t>
            </a:fld>
            <a:endParaRPr lang="en-US" dirty="0"/>
          </a:p>
        </p:txBody>
      </p:sp>
      <p:sp>
        <p:nvSpPr>
          <p:cNvPr id="14" name="Rectangle 13">
            <a:extLst>
              <a:ext uri="{FF2B5EF4-FFF2-40B4-BE49-F238E27FC236}">
                <a16:creationId xmlns="" xmlns:a16="http://schemas.microsoft.com/office/drawing/2014/main" id="{317A0723-199F-A34E-A2A0-B7C5356487DB}"/>
              </a:ext>
            </a:extLst>
          </p:cNvPr>
          <p:cNvSpPr/>
          <p:nvPr/>
        </p:nvSpPr>
        <p:spPr>
          <a:xfrm>
            <a:off x="1070207" y="1690185"/>
            <a:ext cx="10127783" cy="3583866"/>
          </a:xfrm>
          <a:prstGeom prst="rect">
            <a:avLst/>
          </a:prstGeom>
        </p:spPr>
        <p:txBody>
          <a:bodyPr wrap="square">
            <a:spAutoFit/>
          </a:bodyPr>
          <a:lstStyle/>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They can all express the same content</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Plain Text doesn’t have structure, but is universally robust</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XML is the most verbose, harder to parse</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JSON doesn’t have &lt;/</a:t>
            </a:r>
            <a:r>
              <a:rPr lang="en-US" sz="2400" dirty="0" err="1">
                <a:latin typeface="Avenir Roman" panose="02000503020000020003" pitchFamily="2" charset="0"/>
              </a:rPr>
              <a:t>stuff_here</a:t>
            </a:r>
            <a:r>
              <a:rPr lang="en-US" sz="2400" dirty="0">
                <a:latin typeface="Avenir Roman" panose="02000503020000020003" pitchFamily="2" charset="0"/>
              </a:rPr>
              <a:t>&gt; end tags</a:t>
            </a:r>
          </a:p>
          <a:p>
            <a:pPr marL="342900" indent="-342900">
              <a:lnSpc>
                <a:spcPct val="150000"/>
              </a:lnSpc>
              <a:spcBef>
                <a:spcPts val="1500"/>
              </a:spcBef>
              <a:buFont typeface="Arial" panose="020B0604020202020204" pitchFamily="34" charset="0"/>
              <a:buChar char="•"/>
            </a:pPr>
            <a:r>
              <a:rPr lang="en-US" sz="2400" dirty="0">
                <a:latin typeface="Avenir Roman" panose="02000503020000020003" pitchFamily="2" charset="0"/>
              </a:rPr>
              <a:t>JSON is more succinct than XML (easier to parse)</a:t>
            </a:r>
          </a:p>
        </p:txBody>
      </p:sp>
      <p:sp>
        <p:nvSpPr>
          <p:cNvPr id="8" name="Rectangle 7">
            <a:extLst>
              <a:ext uri="{FF2B5EF4-FFF2-40B4-BE49-F238E27FC236}">
                <a16:creationId xmlns="" xmlns:a16="http://schemas.microsoft.com/office/drawing/2014/main" id="{05731FC3-6DB0-964E-B12F-F8547704AE9D}"/>
              </a:ext>
            </a:extLst>
          </p:cNvPr>
          <p:cNvSpPr/>
          <p:nvPr/>
        </p:nvSpPr>
        <p:spPr>
          <a:xfrm>
            <a:off x="1511416" y="752307"/>
            <a:ext cx="9169167" cy="461665"/>
          </a:xfrm>
          <a:prstGeom prst="rect">
            <a:avLst/>
          </a:prstGeom>
        </p:spPr>
        <p:txBody>
          <a:bodyPr wrap="square">
            <a:spAutoFit/>
          </a:bodyPr>
          <a:lstStyle/>
          <a:p>
            <a:pPr algn="ctr"/>
            <a:r>
              <a:rPr lang="en-US" sz="2400" b="1" dirty="0">
                <a:solidFill>
                  <a:srgbClr val="C00000"/>
                </a:solidFill>
                <a:latin typeface="Avenir Roman" panose="02000503020000020003" pitchFamily="2" charset="0"/>
              </a:rPr>
              <a:t>Plain Text vs XML vs JSON</a:t>
            </a:r>
            <a:endParaRPr lang="en-US" sz="2400" b="1" dirty="0">
              <a:latin typeface="Avenir Roman" panose="02000503020000020003" pitchFamily="2" charset="0"/>
            </a:endParaRPr>
          </a:p>
        </p:txBody>
      </p:sp>
    </p:spTree>
    <p:extLst>
      <p:ext uri="{BB962C8B-B14F-4D97-AF65-F5344CB8AC3E}">
        <p14:creationId xmlns:p14="http://schemas.microsoft.com/office/powerpoint/2010/main" val="1462271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D9BDDCCC-8E82-7B4D-9386-7A16D31746EC}"/>
              </a:ext>
            </a:extLst>
          </p:cNvPr>
          <p:cNvSpPr/>
          <p:nvPr/>
        </p:nvSpPr>
        <p:spPr>
          <a:xfrm>
            <a:off x="0" y="0"/>
            <a:ext cx="12192000" cy="567507"/>
          </a:xfrm>
          <a:prstGeom prst="rect">
            <a:avLst/>
          </a:prstGeom>
          <a:solidFill>
            <a:srgbClr val="C000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a:extLst>
              <a:ext uri="{FF2B5EF4-FFF2-40B4-BE49-F238E27FC236}">
                <a16:creationId xmlns=""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chemeClr val="bg1"/>
                </a:solidFill>
                <a:latin typeface="Avenir Roman" panose="02000503020000020003" pitchFamily="2" charset="0"/>
              </a:rPr>
              <a:t>Better Data Science</a:t>
            </a:r>
          </a:p>
        </p:txBody>
      </p:sp>
      <p:sp>
        <p:nvSpPr>
          <p:cNvPr id="16" name="Slide Number Placeholder 9">
            <a:extLst>
              <a:ext uri="{FF2B5EF4-FFF2-40B4-BE49-F238E27FC236}">
                <a16:creationId xmlns=""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42</a:t>
            </a:fld>
            <a:endParaRPr lang="en-US" dirty="0"/>
          </a:p>
        </p:txBody>
      </p:sp>
      <p:sp>
        <p:nvSpPr>
          <p:cNvPr id="14" name="Rectangle 13">
            <a:extLst>
              <a:ext uri="{FF2B5EF4-FFF2-40B4-BE49-F238E27FC236}">
                <a16:creationId xmlns="" xmlns:a16="http://schemas.microsoft.com/office/drawing/2014/main" id="{317A0723-199F-A34E-A2A0-B7C5356487DB}"/>
              </a:ext>
            </a:extLst>
          </p:cNvPr>
          <p:cNvSpPr/>
          <p:nvPr/>
        </p:nvSpPr>
        <p:spPr>
          <a:xfrm>
            <a:off x="2103435" y="751054"/>
            <a:ext cx="8615248" cy="1152431"/>
          </a:xfrm>
          <a:prstGeom prst="rect">
            <a:avLst/>
          </a:prstGeom>
        </p:spPr>
        <p:txBody>
          <a:bodyPr wrap="square">
            <a:spAutoFit/>
          </a:bodyPr>
          <a:lstStyle/>
          <a:p>
            <a:pPr>
              <a:lnSpc>
                <a:spcPct val="150000"/>
              </a:lnSpc>
              <a:spcBef>
                <a:spcPts val="1500"/>
              </a:spcBef>
            </a:pPr>
            <a:r>
              <a:rPr lang="en-US" sz="2400" dirty="0">
                <a:latin typeface="Avenir Roman" panose="02000503020000020003" pitchFamily="2" charset="0"/>
              </a:rPr>
              <a:t>The more specific your questions, the more meaningful your results can be.</a:t>
            </a:r>
          </a:p>
        </p:txBody>
      </p:sp>
      <p:sp>
        <p:nvSpPr>
          <p:cNvPr id="8" name="Rectangle 7">
            <a:extLst>
              <a:ext uri="{FF2B5EF4-FFF2-40B4-BE49-F238E27FC236}">
                <a16:creationId xmlns="" xmlns:a16="http://schemas.microsoft.com/office/drawing/2014/main" id="{A4987F02-31B6-8C4B-AFA6-DFAE4BFCB2BE}"/>
              </a:ext>
            </a:extLst>
          </p:cNvPr>
          <p:cNvSpPr/>
          <p:nvPr/>
        </p:nvSpPr>
        <p:spPr>
          <a:xfrm>
            <a:off x="2103435" y="2087033"/>
            <a:ext cx="8615248" cy="4114781"/>
          </a:xfrm>
          <a:prstGeom prst="rect">
            <a:avLst/>
          </a:prstGeom>
        </p:spPr>
        <p:txBody>
          <a:bodyPr wrap="square">
            <a:spAutoFit/>
          </a:bodyPr>
          <a:lstStyle/>
          <a:p>
            <a:pPr>
              <a:lnSpc>
                <a:spcPct val="150000"/>
              </a:lnSpc>
              <a:spcBef>
                <a:spcPts val="1500"/>
              </a:spcBef>
            </a:pPr>
            <a:r>
              <a:rPr lang="en-US" sz="2400" dirty="0">
                <a:latin typeface="Avenir Roman" panose="02000503020000020003" pitchFamily="2" charset="0"/>
              </a:rPr>
              <a:t>I urge you all to be aware of biases (both in your data and in your modelling) as much as you can. Doing so will ensure you are providing results that accurately represent reality, leading to more equitable interpretations and uses of your work.</a:t>
            </a:r>
          </a:p>
          <a:p>
            <a:pPr>
              <a:lnSpc>
                <a:spcPct val="150000"/>
              </a:lnSpc>
              <a:spcBef>
                <a:spcPts val="1500"/>
              </a:spcBef>
            </a:pPr>
            <a:r>
              <a:rPr lang="en-US" sz="2400" dirty="0">
                <a:latin typeface="Avenir Roman" panose="02000503020000020003" pitchFamily="2" charset="0"/>
              </a:rPr>
              <a:t>This is immensely important, for Data Science will only continue to play an increasingly powerful and influential role in our society and world at large. </a:t>
            </a:r>
          </a:p>
        </p:txBody>
      </p:sp>
    </p:spTree>
    <p:extLst>
      <p:ext uri="{BB962C8B-B14F-4D97-AF65-F5344CB8AC3E}">
        <p14:creationId xmlns:p14="http://schemas.microsoft.com/office/powerpoint/2010/main" val="39245231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209800" y="1524000"/>
            <a:ext cx="7772400" cy="3810000"/>
          </a:xfrm>
          <a:noFill/>
        </p:spPr>
        <p:txBody>
          <a:bodyPr/>
          <a:lstStyle/>
          <a:p>
            <a:pPr>
              <a:defRPr/>
            </a:pPr>
            <a:r>
              <a:rPr lang="en-US" sz="9600" dirty="0">
                <a:effectLst>
                  <a:outerShdw blurRad="38100" dist="38100" dir="2700000" algn="tl">
                    <a:srgbClr val="DDDDDD"/>
                  </a:outerShdw>
                </a:effectLst>
                <a:ea typeface="ＭＳ Ｐゴシック" charset="-128"/>
                <a:cs typeface="ＭＳ Ｐゴシック" charset="-128"/>
              </a:rPr>
              <a:t>Python</a:t>
            </a:r>
            <a:br>
              <a:rPr lang="en-US" sz="9600" dirty="0">
                <a:effectLst>
                  <a:outerShdw blurRad="38100" dist="38100" dir="2700000" algn="tl">
                    <a:srgbClr val="DDDDDD"/>
                  </a:outerShdw>
                </a:effectLst>
                <a:ea typeface="ＭＳ Ｐゴシック" charset="-128"/>
                <a:cs typeface="ＭＳ Ｐゴシック" charset="-128"/>
              </a:rPr>
            </a:br>
            <a:r>
              <a:rPr lang="en-US" dirty="0">
                <a:effectLst>
                  <a:outerShdw blurRad="38100" dist="38100" dir="2700000" algn="tl">
                    <a:srgbClr val="DDDDDD"/>
                  </a:outerShdw>
                </a:effectLst>
                <a:ea typeface="ＭＳ Ｐゴシック" charset="-128"/>
                <a:cs typeface="ＭＳ Ｐゴシック" charset="-128"/>
              </a:rPr>
              <a:t>regular expressions</a:t>
            </a:r>
            <a:r>
              <a:rPr lang="en-US" sz="9600" dirty="0">
                <a:effectLst>
                  <a:outerShdw blurRad="38100" dist="38100" dir="2700000" algn="tl">
                    <a:srgbClr val="DDDDDD"/>
                  </a:outerShdw>
                </a:effectLst>
                <a:ea typeface="ＭＳ Ｐゴシック" charset="-128"/>
                <a:cs typeface="ＭＳ Ｐゴシック" charset="-128"/>
              </a:rPr>
              <a:t/>
            </a:r>
            <a:br>
              <a:rPr lang="en-US" sz="9600" dirty="0">
                <a:effectLst>
                  <a:outerShdw blurRad="38100" dist="38100" dir="2700000" algn="tl">
                    <a:srgbClr val="DDDDDD"/>
                  </a:outerShdw>
                </a:effectLst>
                <a:ea typeface="ＭＳ Ｐゴシック" charset="-128"/>
                <a:cs typeface="ＭＳ Ｐゴシック" charset="-128"/>
              </a:rPr>
            </a:br>
            <a:endParaRPr lang="en-US" sz="9600" dirty="0">
              <a:effectLst>
                <a:outerShdw blurRad="38100" dist="38100" dir="2700000" algn="tl">
                  <a:srgbClr val="DDDDDD"/>
                </a:outerShdw>
              </a:effectLst>
              <a:ea typeface="ＭＳ Ｐゴシック" charset="-128"/>
              <a:cs typeface="ＭＳ Ｐゴシック" charset="-128"/>
            </a:endParaRPr>
          </a:p>
        </p:txBody>
      </p:sp>
      <p:pic>
        <p:nvPicPr>
          <p:cNvPr id="15363" name="Picture 4" descr="j00911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14" y="5429250"/>
            <a:ext cx="6262687" cy="1200150"/>
          </a:xfrm>
          <a:prstGeom prst="rect">
            <a:avLst/>
          </a:prstGeom>
          <a:noFill/>
          <a:ln>
            <a:noFill/>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82874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1" y="304800"/>
            <a:ext cx="6327775"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9704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077FB9E0-1D4B-F341-A146-71B0C1B94352}"/>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DE0E340F-EC2D-224E-92D3-164BA4A40D59}"/>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
        <p:nvSpPr>
          <p:cNvPr id="16" name="Slide Number Placeholder 9">
            <a:extLst>
              <a:ext uri="{FF2B5EF4-FFF2-40B4-BE49-F238E27FC236}">
                <a16:creationId xmlns=""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45</a:t>
            </a:fld>
            <a:endParaRPr lang="en-US" dirty="0"/>
          </a:p>
        </p:txBody>
      </p:sp>
      <p:sp>
        <p:nvSpPr>
          <p:cNvPr id="7" name="Rectangle 6">
            <a:extLst>
              <a:ext uri="{FF2B5EF4-FFF2-40B4-BE49-F238E27FC236}">
                <a16:creationId xmlns="" xmlns:a16="http://schemas.microsoft.com/office/drawing/2014/main" id="{069F002D-B795-E04D-A69E-F92B18D71D3B}"/>
              </a:ext>
            </a:extLst>
          </p:cNvPr>
          <p:cNvSpPr/>
          <p:nvPr/>
        </p:nvSpPr>
        <p:spPr>
          <a:xfrm>
            <a:off x="1549516" y="1173135"/>
            <a:ext cx="9781324" cy="4563622"/>
          </a:xfrm>
          <a:prstGeom prst="rect">
            <a:avLst/>
          </a:prstGeom>
        </p:spPr>
        <p:txBody>
          <a:bodyPr wrap="square">
            <a:spAutoFit/>
          </a:bodyPr>
          <a:lstStyle/>
          <a:p>
            <a:pPr>
              <a:lnSpc>
                <a:spcPct val="150000"/>
              </a:lnSpc>
              <a:spcBef>
                <a:spcPts val="2500"/>
              </a:spcBef>
            </a:pPr>
            <a:r>
              <a:rPr lang="en-US" sz="2400" dirty="0">
                <a:latin typeface="Avenir Roman" panose="02000503020000020003" pitchFamily="2" charset="0"/>
              </a:rPr>
              <a:t>Many datasets are laboriously curated, and are said to be “</a:t>
            </a:r>
            <a:r>
              <a:rPr lang="en-US" sz="2400" b="1" dirty="0">
                <a:latin typeface="Avenir Roman" panose="02000503020000020003" pitchFamily="2" charset="0"/>
              </a:rPr>
              <a:t>cleaned</a:t>
            </a:r>
            <a:r>
              <a:rPr lang="en-US" sz="2400" dirty="0">
                <a:latin typeface="Avenir Roman" panose="02000503020000020003" pitchFamily="2" charset="0"/>
              </a:rPr>
              <a:t>”</a:t>
            </a:r>
          </a:p>
          <a:p>
            <a:pPr>
              <a:lnSpc>
                <a:spcPct val="150000"/>
              </a:lnSpc>
              <a:spcBef>
                <a:spcPts val="2500"/>
              </a:spcBef>
            </a:pPr>
            <a:r>
              <a:rPr lang="en-US" sz="2400" dirty="0">
                <a:latin typeface="Avenir Roman" panose="02000503020000020003" pitchFamily="2" charset="0"/>
              </a:rPr>
              <a:t>A </a:t>
            </a:r>
            <a:r>
              <a:rPr lang="en-US" sz="2400" b="1" dirty="0">
                <a:latin typeface="Avenir Roman" panose="02000503020000020003" pitchFamily="2" charset="0"/>
              </a:rPr>
              <a:t>cleaned</a:t>
            </a:r>
            <a:r>
              <a:rPr lang="en-US" sz="2400" dirty="0">
                <a:latin typeface="Avenir Roman" panose="02000503020000020003" pitchFamily="2" charset="0"/>
              </a:rPr>
              <a:t> dataset is one that has been taken from its original raw form, and has been modified (e.g., errors fixed, missing data amended, extraneous information removed) to a form that is easy for processing.</a:t>
            </a:r>
          </a:p>
          <a:p>
            <a:pPr>
              <a:lnSpc>
                <a:spcPct val="150000"/>
              </a:lnSpc>
              <a:spcBef>
                <a:spcPts val="2500"/>
              </a:spcBef>
            </a:pPr>
            <a:r>
              <a:rPr lang="en-US" sz="2400" dirty="0">
                <a:latin typeface="Avenir Roman" panose="02000503020000020003" pitchFamily="2" charset="0"/>
              </a:rPr>
              <a:t>For example, often we want to remove or replace characters from the original text to simplify the grouping of words or sentences</a:t>
            </a:r>
            <a:endParaRPr lang="en-US" sz="2400" dirty="0">
              <a:solidFill>
                <a:schemeClr val="accent1">
                  <a:lumMod val="75000"/>
                </a:schemeClr>
              </a:solidFill>
              <a:latin typeface="Avenir Roman" panose="02000503020000020003" pitchFamily="2" charset="0"/>
            </a:endParaRPr>
          </a:p>
        </p:txBody>
      </p:sp>
    </p:spTree>
    <p:extLst>
      <p:ext uri="{BB962C8B-B14F-4D97-AF65-F5344CB8AC3E}">
        <p14:creationId xmlns:p14="http://schemas.microsoft.com/office/powerpoint/2010/main" val="30594489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9">
            <a:extLst>
              <a:ext uri="{FF2B5EF4-FFF2-40B4-BE49-F238E27FC236}">
                <a16:creationId xmlns=""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46</a:t>
            </a:fld>
            <a:endParaRPr lang="en-US" dirty="0"/>
          </a:p>
        </p:txBody>
      </p:sp>
      <p:sp>
        <p:nvSpPr>
          <p:cNvPr id="7" name="Rectangle 6">
            <a:extLst>
              <a:ext uri="{FF2B5EF4-FFF2-40B4-BE49-F238E27FC236}">
                <a16:creationId xmlns="" xmlns:a16="http://schemas.microsoft.com/office/drawing/2014/main" id="{069F002D-B795-E04D-A69E-F92B18D71D3B}"/>
              </a:ext>
            </a:extLst>
          </p:cNvPr>
          <p:cNvSpPr/>
          <p:nvPr/>
        </p:nvSpPr>
        <p:spPr>
          <a:xfrm>
            <a:off x="1549516" y="1236635"/>
            <a:ext cx="9781324" cy="4627742"/>
          </a:xfrm>
          <a:prstGeom prst="rect">
            <a:avLst/>
          </a:prstGeom>
        </p:spPr>
        <p:txBody>
          <a:bodyPr wrap="square">
            <a:spAutoFit/>
          </a:bodyPr>
          <a:lstStyle/>
          <a:p>
            <a:pPr>
              <a:lnSpc>
                <a:spcPct val="150000"/>
              </a:lnSpc>
              <a:spcBef>
                <a:spcPts val="2500"/>
              </a:spcBef>
            </a:pPr>
            <a:r>
              <a:rPr lang="en-US" sz="2400" dirty="0">
                <a:latin typeface="Avenir Roman" panose="02000503020000020003" pitchFamily="2" charset="0"/>
              </a:rPr>
              <a:t>Often with text data, you are interested in finding words or phrases that match a pattern (e.g., a bunch of letters together followed by a comma)</a:t>
            </a:r>
          </a:p>
          <a:p>
            <a:pPr>
              <a:lnSpc>
                <a:spcPct val="150000"/>
              </a:lnSpc>
              <a:spcBef>
                <a:spcPts val="2500"/>
              </a:spcBef>
            </a:pPr>
            <a:endParaRPr lang="en-US" sz="2400" dirty="0">
              <a:latin typeface="Avenir Roman" panose="02000503020000020003" pitchFamily="2" charset="0"/>
            </a:endParaRPr>
          </a:p>
          <a:p>
            <a:pPr>
              <a:lnSpc>
                <a:spcPct val="150000"/>
              </a:lnSpc>
              <a:spcBef>
                <a:spcPts val="1000"/>
              </a:spcBef>
            </a:pPr>
            <a:r>
              <a:rPr lang="en-US" sz="2400" dirty="0">
                <a:latin typeface="Avenir Roman" panose="02000503020000020003" pitchFamily="2" charset="0"/>
              </a:rPr>
              <a:t>If the pattern is found, then you often want to either</a:t>
            </a:r>
          </a:p>
          <a:p>
            <a:pPr marL="342900" indent="-342900">
              <a:lnSpc>
                <a:spcPct val="150000"/>
              </a:lnSpc>
              <a:spcBef>
                <a:spcPts val="1000"/>
              </a:spcBef>
              <a:buFont typeface="Arial" panose="020B0604020202020204" pitchFamily="34" charset="0"/>
              <a:buChar char="•"/>
            </a:pPr>
            <a:r>
              <a:rPr lang="en-US" sz="2400" b="1" dirty="0">
                <a:latin typeface="Avenir Roman" panose="02000503020000020003" pitchFamily="2" charset="0"/>
              </a:rPr>
              <a:t>replace</a:t>
            </a:r>
            <a:r>
              <a:rPr lang="en-US" sz="2400" dirty="0">
                <a:latin typeface="Avenir Roman" panose="02000503020000020003" pitchFamily="2" charset="0"/>
              </a:rPr>
              <a:t> that pattern (e.g., remove the comma) and/or</a:t>
            </a:r>
          </a:p>
          <a:p>
            <a:pPr marL="342900" indent="-342900">
              <a:lnSpc>
                <a:spcPct val="150000"/>
              </a:lnSpc>
              <a:spcBef>
                <a:spcPts val="1000"/>
              </a:spcBef>
              <a:buFont typeface="Arial" panose="020B0604020202020204" pitchFamily="34" charset="0"/>
              <a:buChar char="•"/>
            </a:pPr>
            <a:r>
              <a:rPr lang="en-US" sz="2400" b="1" dirty="0">
                <a:latin typeface="Avenir Roman" panose="02000503020000020003" pitchFamily="2" charset="0"/>
              </a:rPr>
              <a:t>return</a:t>
            </a:r>
            <a:r>
              <a:rPr lang="en-US" sz="2400" dirty="0">
                <a:latin typeface="Avenir Roman" panose="02000503020000020003" pitchFamily="2" charset="0"/>
              </a:rPr>
              <a:t> the contents that matched the pattern</a:t>
            </a:r>
            <a:endParaRPr lang="en-US" sz="2400" dirty="0">
              <a:solidFill>
                <a:schemeClr val="accent1">
                  <a:lumMod val="75000"/>
                </a:schemeClr>
              </a:solidFill>
              <a:latin typeface="Avenir Roman" panose="02000503020000020003" pitchFamily="2" charset="0"/>
            </a:endParaRPr>
          </a:p>
        </p:txBody>
      </p:sp>
      <p:sp>
        <p:nvSpPr>
          <p:cNvPr id="9" name="Rectangle 8">
            <a:extLst>
              <a:ext uri="{FF2B5EF4-FFF2-40B4-BE49-F238E27FC236}">
                <a16:creationId xmlns="" xmlns:a16="http://schemas.microsoft.com/office/drawing/2014/main" id="{95277077-E6F9-2244-B499-C9298D466C5A}"/>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626F1E2F-7423-8F43-965D-05A1B0F2D4FC}"/>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7883455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9">
            <a:extLst>
              <a:ext uri="{FF2B5EF4-FFF2-40B4-BE49-F238E27FC236}">
                <a16:creationId xmlns=""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47</a:t>
            </a:fld>
            <a:endParaRPr lang="en-US" dirty="0"/>
          </a:p>
        </p:txBody>
      </p:sp>
      <p:sp>
        <p:nvSpPr>
          <p:cNvPr id="7" name="Rectangle 6">
            <a:extLst>
              <a:ext uri="{FF2B5EF4-FFF2-40B4-BE49-F238E27FC236}">
                <a16:creationId xmlns="" xmlns:a16="http://schemas.microsoft.com/office/drawing/2014/main" id="{069F002D-B795-E04D-A69E-F92B18D71D3B}"/>
              </a:ext>
            </a:extLst>
          </p:cNvPr>
          <p:cNvSpPr/>
          <p:nvPr/>
        </p:nvSpPr>
        <p:spPr>
          <a:xfrm>
            <a:off x="2273357" y="4979528"/>
            <a:ext cx="7721484" cy="598434"/>
          </a:xfrm>
          <a:prstGeom prst="rect">
            <a:avLst/>
          </a:prstGeom>
        </p:spPr>
        <p:txBody>
          <a:bodyPr wrap="square">
            <a:spAutoFit/>
          </a:bodyPr>
          <a:lstStyle/>
          <a:p>
            <a:pPr>
              <a:lnSpc>
                <a:spcPct val="150000"/>
              </a:lnSpc>
              <a:spcBef>
                <a:spcPts val="2500"/>
              </a:spcBef>
            </a:pPr>
            <a:r>
              <a:rPr lang="en-US" sz="2400" dirty="0">
                <a:latin typeface="Avenir Roman" panose="02000503020000020003" pitchFamily="2" charset="0"/>
              </a:rPr>
              <a:t>How would you extract the hashtag from this tweet?</a:t>
            </a:r>
            <a:endParaRPr lang="en-US" sz="2400" dirty="0">
              <a:solidFill>
                <a:schemeClr val="accent1">
                  <a:lumMod val="75000"/>
                </a:schemeClr>
              </a:solidFill>
              <a:latin typeface="Avenir Roman" panose="02000503020000020003" pitchFamily="2" charset="0"/>
            </a:endParaRPr>
          </a:p>
        </p:txBody>
      </p:sp>
      <p:pic>
        <p:nvPicPr>
          <p:cNvPr id="2" name="Picture 1">
            <a:extLst>
              <a:ext uri="{FF2B5EF4-FFF2-40B4-BE49-F238E27FC236}">
                <a16:creationId xmlns="" xmlns:a16="http://schemas.microsoft.com/office/drawing/2014/main" id="{9E1FE032-A4A0-2440-AD7E-7E4F47373AA9}"/>
              </a:ext>
            </a:extLst>
          </p:cNvPr>
          <p:cNvPicPr>
            <a:picLocks noChangeAspect="1"/>
          </p:cNvPicPr>
          <p:nvPr/>
        </p:nvPicPr>
        <p:blipFill>
          <a:blip r:embed="rId3"/>
          <a:stretch>
            <a:fillRect/>
          </a:stretch>
        </p:blipFill>
        <p:spPr>
          <a:xfrm>
            <a:off x="481380" y="887804"/>
            <a:ext cx="11229240" cy="3521033"/>
          </a:xfrm>
          <a:prstGeom prst="rect">
            <a:avLst/>
          </a:prstGeom>
        </p:spPr>
      </p:pic>
      <p:sp>
        <p:nvSpPr>
          <p:cNvPr id="9" name="Rectangle 8">
            <a:extLst>
              <a:ext uri="{FF2B5EF4-FFF2-40B4-BE49-F238E27FC236}">
                <a16:creationId xmlns="" xmlns:a16="http://schemas.microsoft.com/office/drawing/2014/main" id="{6F311567-F504-CB4E-B7F3-8F407128EE97}"/>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ED9D8DAC-7E68-894E-B315-A88C0894594E}"/>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30710471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9">
            <a:extLst>
              <a:ext uri="{FF2B5EF4-FFF2-40B4-BE49-F238E27FC236}">
                <a16:creationId xmlns=""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48</a:t>
            </a:fld>
            <a:endParaRPr lang="en-US" dirty="0"/>
          </a:p>
        </p:txBody>
      </p:sp>
      <p:pic>
        <p:nvPicPr>
          <p:cNvPr id="3" name="Picture 2">
            <a:extLst>
              <a:ext uri="{FF2B5EF4-FFF2-40B4-BE49-F238E27FC236}">
                <a16:creationId xmlns="" xmlns:a16="http://schemas.microsoft.com/office/drawing/2014/main" id="{DEDF6007-53FF-E74A-A669-E0C0EAB8EE7A}"/>
              </a:ext>
            </a:extLst>
          </p:cNvPr>
          <p:cNvPicPr>
            <a:picLocks noChangeAspect="1"/>
          </p:cNvPicPr>
          <p:nvPr/>
        </p:nvPicPr>
        <p:blipFill>
          <a:blip r:embed="rId3"/>
          <a:stretch>
            <a:fillRect/>
          </a:stretch>
        </p:blipFill>
        <p:spPr>
          <a:xfrm>
            <a:off x="1224842" y="528469"/>
            <a:ext cx="10014658" cy="6251119"/>
          </a:xfrm>
          <a:prstGeom prst="rect">
            <a:avLst/>
          </a:prstGeom>
        </p:spPr>
      </p:pic>
      <p:sp>
        <p:nvSpPr>
          <p:cNvPr id="8" name="Rectangle 7">
            <a:extLst>
              <a:ext uri="{FF2B5EF4-FFF2-40B4-BE49-F238E27FC236}">
                <a16:creationId xmlns="" xmlns:a16="http://schemas.microsoft.com/office/drawing/2014/main" id="{53AD00F6-23F8-0843-AD21-D35D8E9F6395}"/>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28E9B4C7-D634-8D42-9BFB-95DF740FBAA8}"/>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1920621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9">
            <a:extLst>
              <a:ext uri="{FF2B5EF4-FFF2-40B4-BE49-F238E27FC236}">
                <a16:creationId xmlns="" xmlns:a16="http://schemas.microsoft.com/office/drawing/2014/main" id="{9CD7FD7F-23D8-AD43-9B12-779D20ECE403}"/>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49</a:t>
            </a:fld>
            <a:endParaRPr lang="en-US" dirty="0"/>
          </a:p>
        </p:txBody>
      </p:sp>
      <p:pic>
        <p:nvPicPr>
          <p:cNvPr id="3" name="Picture 2">
            <a:extLst>
              <a:ext uri="{FF2B5EF4-FFF2-40B4-BE49-F238E27FC236}">
                <a16:creationId xmlns="" xmlns:a16="http://schemas.microsoft.com/office/drawing/2014/main" id="{C1FCAF80-5217-3549-A886-3A9C6B0F8B20}"/>
              </a:ext>
            </a:extLst>
          </p:cNvPr>
          <p:cNvPicPr>
            <a:picLocks noChangeAspect="1"/>
          </p:cNvPicPr>
          <p:nvPr/>
        </p:nvPicPr>
        <p:blipFill>
          <a:blip r:embed="rId3"/>
          <a:stretch>
            <a:fillRect/>
          </a:stretch>
        </p:blipFill>
        <p:spPr>
          <a:xfrm>
            <a:off x="2247352" y="1422400"/>
            <a:ext cx="8471331" cy="2940050"/>
          </a:xfrm>
          <a:prstGeom prst="rect">
            <a:avLst/>
          </a:prstGeom>
        </p:spPr>
      </p:pic>
      <p:sp>
        <p:nvSpPr>
          <p:cNvPr id="8" name="Rectangle 7">
            <a:extLst>
              <a:ext uri="{FF2B5EF4-FFF2-40B4-BE49-F238E27FC236}">
                <a16:creationId xmlns="" xmlns:a16="http://schemas.microsoft.com/office/drawing/2014/main" id="{2B49DC7C-2531-9847-9B97-D6DDFB6C9B3B}"/>
              </a:ext>
            </a:extLst>
          </p:cNvPr>
          <p:cNvSpPr/>
          <p:nvPr/>
        </p:nvSpPr>
        <p:spPr>
          <a:xfrm>
            <a:off x="0" y="0"/>
            <a:ext cx="12192000" cy="567507"/>
          </a:xfrm>
          <a:prstGeom prst="rect">
            <a:avLst/>
          </a:prstGeom>
          <a:solidFill>
            <a:schemeClr val="accent4">
              <a:lumMod val="40000"/>
              <a:lumOff val="6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5B57E860-6F58-AD4C-821A-5C9635F560D6}"/>
              </a:ext>
            </a:extLst>
          </p:cNvPr>
          <p:cNvSpPr/>
          <p:nvPr/>
        </p:nvSpPr>
        <p:spPr>
          <a:xfrm>
            <a:off x="1549516" y="66804"/>
            <a:ext cx="916916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Regular Expressions</a:t>
            </a:r>
            <a:endParaRPr lang="en-US" sz="2400" dirty="0">
              <a:solidFill>
                <a:schemeClr val="bg1"/>
              </a:solidFill>
              <a:latin typeface="Avenir Roman" panose="02000503020000020003" pitchFamily="2" charset="0"/>
            </a:endParaRPr>
          </a:p>
        </p:txBody>
      </p:sp>
    </p:spTree>
    <p:extLst>
      <p:ext uri="{BB962C8B-B14F-4D97-AF65-F5344CB8AC3E}">
        <p14:creationId xmlns:p14="http://schemas.microsoft.com/office/powerpoint/2010/main" val="1621939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302CFBDD-DD39-7040-BEEC-82A9E02807C7}"/>
              </a:ext>
            </a:extLst>
          </p:cNvPr>
          <p:cNvSpPr/>
          <p:nvPr/>
        </p:nvSpPr>
        <p:spPr>
          <a:xfrm>
            <a:off x="1063718" y="322731"/>
            <a:ext cx="10290081" cy="86906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 xmlns:a16="http://schemas.microsoft.com/office/drawing/2014/main" id="{98B7CA55-066D-DE4F-98F1-19E39CB74039}"/>
              </a:ext>
            </a:extLst>
          </p:cNvPr>
          <p:cNvSpPr/>
          <p:nvPr/>
        </p:nvSpPr>
        <p:spPr>
          <a:xfrm>
            <a:off x="1063719" y="360800"/>
            <a:ext cx="10145120" cy="830997"/>
          </a:xfrm>
          <a:prstGeom prst="rect">
            <a:avLst/>
          </a:prstGeom>
        </p:spPr>
        <p:txBody>
          <a:bodyPr wrap="square" anchor="b">
            <a:spAutoFit/>
          </a:bodyPr>
          <a:lstStyle/>
          <a:p>
            <a:pPr algn="ctr"/>
            <a:r>
              <a:rPr lang="en-US" sz="2400" dirty="0">
                <a:latin typeface="Avenir Roman" panose="02000503020000020003" pitchFamily="2" charset="0"/>
              </a:rPr>
              <a:t>Factual information (such as measurements or statistics) used as a basis for reasoning, discussion, or calculation</a:t>
            </a:r>
            <a:endParaRPr lang="en-US" sz="2400" dirty="0">
              <a:solidFill>
                <a:schemeClr val="tx1">
                  <a:lumMod val="75000"/>
                  <a:lumOff val="25000"/>
                </a:schemeClr>
              </a:solidFill>
              <a:latin typeface="Avenir Roman" panose="02000503020000020003" pitchFamily="2" charset="0"/>
            </a:endParaRPr>
          </a:p>
        </p:txBody>
      </p:sp>
      <p:sp>
        <p:nvSpPr>
          <p:cNvPr id="14" name="Rectangle 13">
            <a:extLst>
              <a:ext uri="{FF2B5EF4-FFF2-40B4-BE49-F238E27FC236}">
                <a16:creationId xmlns="" xmlns:a16="http://schemas.microsoft.com/office/drawing/2014/main" id="{987EE7C0-5528-034A-8399-87BE0A48AA79}"/>
              </a:ext>
            </a:extLst>
          </p:cNvPr>
          <p:cNvSpPr/>
          <p:nvPr/>
        </p:nvSpPr>
        <p:spPr>
          <a:xfrm>
            <a:off x="2400766" y="1711973"/>
            <a:ext cx="8232169" cy="461665"/>
          </a:xfrm>
          <a:prstGeom prst="rect">
            <a:avLst/>
          </a:prstGeom>
        </p:spPr>
        <p:txBody>
          <a:bodyPr wrap="square">
            <a:spAutoFit/>
          </a:bodyPr>
          <a:lstStyle/>
          <a:p>
            <a:r>
              <a:rPr lang="en-US" sz="2400" dirty="0">
                <a:solidFill>
                  <a:srgbClr val="303336"/>
                </a:solidFill>
                <a:latin typeface="Avenir Roman" panose="02000503020000020003" pitchFamily="2" charset="0"/>
              </a:rPr>
              <a:t>Measurements from a thermometer every hour for a year </a:t>
            </a:r>
            <a:endParaRPr lang="en-US" sz="2400" dirty="0">
              <a:latin typeface="Avenir Roman" panose="02000503020000020003" pitchFamily="2" charset="0"/>
            </a:endParaRPr>
          </a:p>
        </p:txBody>
      </p:sp>
      <p:sp>
        <p:nvSpPr>
          <p:cNvPr id="15" name="Rectangle 14">
            <a:extLst>
              <a:ext uri="{FF2B5EF4-FFF2-40B4-BE49-F238E27FC236}">
                <a16:creationId xmlns="" xmlns:a16="http://schemas.microsoft.com/office/drawing/2014/main" id="{5ED6B2E2-B4E4-7F47-A32D-84D06711BC8A}"/>
              </a:ext>
            </a:extLst>
          </p:cNvPr>
          <p:cNvSpPr/>
          <p:nvPr/>
        </p:nvSpPr>
        <p:spPr>
          <a:xfrm>
            <a:off x="488206" y="1711973"/>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1</a:t>
            </a:r>
          </a:p>
        </p:txBody>
      </p:sp>
      <p:sp>
        <p:nvSpPr>
          <p:cNvPr id="16" name="Rectangle 15">
            <a:extLst>
              <a:ext uri="{FF2B5EF4-FFF2-40B4-BE49-F238E27FC236}">
                <a16:creationId xmlns="" xmlns:a16="http://schemas.microsoft.com/office/drawing/2014/main" id="{8FBEEFD6-E43E-1746-A4B9-83AA63377806}"/>
              </a:ext>
            </a:extLst>
          </p:cNvPr>
          <p:cNvSpPr/>
          <p:nvPr/>
        </p:nvSpPr>
        <p:spPr>
          <a:xfrm>
            <a:off x="2400765" y="2875740"/>
            <a:ext cx="8232169" cy="830997"/>
          </a:xfrm>
          <a:prstGeom prst="rect">
            <a:avLst/>
          </a:prstGeom>
        </p:spPr>
        <p:txBody>
          <a:bodyPr wrap="square">
            <a:spAutoFit/>
          </a:bodyPr>
          <a:lstStyle/>
          <a:p>
            <a:r>
              <a:rPr lang="en-US" sz="2400" dirty="0">
                <a:solidFill>
                  <a:srgbClr val="303336"/>
                </a:solidFill>
                <a:latin typeface="Avenir Roman" panose="02000503020000020003" pitchFamily="2" charset="0"/>
              </a:rPr>
              <a:t>Counts from a person who tracks the days that a particular hummingbird visits his birdfeeder across an entire year</a:t>
            </a:r>
            <a:endParaRPr lang="en-US" sz="2400" dirty="0">
              <a:latin typeface="Avenir Roman" panose="02000503020000020003" pitchFamily="2" charset="0"/>
            </a:endParaRPr>
          </a:p>
        </p:txBody>
      </p:sp>
      <p:sp>
        <p:nvSpPr>
          <p:cNvPr id="17" name="Rectangle 16">
            <a:extLst>
              <a:ext uri="{FF2B5EF4-FFF2-40B4-BE49-F238E27FC236}">
                <a16:creationId xmlns="" xmlns:a16="http://schemas.microsoft.com/office/drawing/2014/main" id="{E5AFC14B-9309-C249-93FB-A96663504A1F}"/>
              </a:ext>
            </a:extLst>
          </p:cNvPr>
          <p:cNvSpPr/>
          <p:nvPr/>
        </p:nvSpPr>
        <p:spPr>
          <a:xfrm>
            <a:off x="2400765" y="3944650"/>
            <a:ext cx="3735514" cy="461665"/>
          </a:xfrm>
          <a:prstGeom prst="rect">
            <a:avLst/>
          </a:prstGeom>
        </p:spPr>
        <p:txBody>
          <a:bodyPr wrap="square">
            <a:spAutoFit/>
          </a:bodyPr>
          <a:lstStyle/>
          <a:p>
            <a:r>
              <a:rPr lang="en-US" sz="2400" dirty="0">
                <a:solidFill>
                  <a:srgbClr val="303336"/>
                </a:solidFill>
                <a:latin typeface="Avenir Roman" panose="02000503020000020003" pitchFamily="2" charset="0"/>
              </a:rPr>
              <a:t>Tweets from a politician</a:t>
            </a:r>
            <a:endParaRPr lang="en-US" sz="2400" dirty="0">
              <a:latin typeface="Avenir Roman" panose="02000503020000020003" pitchFamily="2" charset="0"/>
            </a:endParaRPr>
          </a:p>
        </p:txBody>
      </p:sp>
      <p:sp>
        <p:nvSpPr>
          <p:cNvPr id="19" name="Rectangle 18">
            <a:extLst>
              <a:ext uri="{FF2B5EF4-FFF2-40B4-BE49-F238E27FC236}">
                <a16:creationId xmlns="" xmlns:a16="http://schemas.microsoft.com/office/drawing/2014/main" id="{9BA7BC17-DD7F-7643-9433-F4E7B46C0BF8}"/>
              </a:ext>
            </a:extLst>
          </p:cNvPr>
          <p:cNvSpPr/>
          <p:nvPr/>
        </p:nvSpPr>
        <p:spPr>
          <a:xfrm>
            <a:off x="488206" y="2829574"/>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2</a:t>
            </a:r>
          </a:p>
        </p:txBody>
      </p:sp>
      <p:sp>
        <p:nvSpPr>
          <p:cNvPr id="20" name="Rectangle 19">
            <a:extLst>
              <a:ext uri="{FF2B5EF4-FFF2-40B4-BE49-F238E27FC236}">
                <a16:creationId xmlns="" xmlns:a16="http://schemas.microsoft.com/office/drawing/2014/main" id="{8C06A079-836D-0947-9FFC-E20E2D7DDA74}"/>
              </a:ext>
            </a:extLst>
          </p:cNvPr>
          <p:cNvSpPr/>
          <p:nvPr/>
        </p:nvSpPr>
        <p:spPr>
          <a:xfrm>
            <a:off x="488206" y="3944650"/>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3</a:t>
            </a:r>
          </a:p>
        </p:txBody>
      </p:sp>
      <p:sp>
        <p:nvSpPr>
          <p:cNvPr id="21" name="Rectangle 20">
            <a:extLst>
              <a:ext uri="{FF2B5EF4-FFF2-40B4-BE49-F238E27FC236}">
                <a16:creationId xmlns="" xmlns:a16="http://schemas.microsoft.com/office/drawing/2014/main" id="{5DF1F159-C97E-404F-B740-BD69C21BEEEA}"/>
              </a:ext>
            </a:extLst>
          </p:cNvPr>
          <p:cNvSpPr/>
          <p:nvPr/>
        </p:nvSpPr>
        <p:spPr>
          <a:xfrm>
            <a:off x="488206" y="5057910"/>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4</a:t>
            </a:r>
          </a:p>
        </p:txBody>
      </p:sp>
      <p:sp>
        <p:nvSpPr>
          <p:cNvPr id="23" name="Rectangle 22">
            <a:extLst>
              <a:ext uri="{FF2B5EF4-FFF2-40B4-BE49-F238E27FC236}">
                <a16:creationId xmlns="" xmlns:a16="http://schemas.microsoft.com/office/drawing/2014/main" id="{BB294A66-AED2-2E4F-BA6B-5D5E4FCC229D}"/>
              </a:ext>
            </a:extLst>
          </p:cNvPr>
          <p:cNvSpPr/>
          <p:nvPr/>
        </p:nvSpPr>
        <p:spPr>
          <a:xfrm>
            <a:off x="2400766" y="5057910"/>
            <a:ext cx="8232168" cy="830997"/>
          </a:xfrm>
          <a:prstGeom prst="rect">
            <a:avLst/>
          </a:prstGeom>
        </p:spPr>
        <p:txBody>
          <a:bodyPr wrap="square">
            <a:spAutoFit/>
          </a:bodyPr>
          <a:lstStyle/>
          <a:p>
            <a:r>
              <a:rPr lang="en-US" sz="2400" dirty="0">
                <a:solidFill>
                  <a:srgbClr val="303336"/>
                </a:solidFill>
                <a:latin typeface="Avenir Roman" panose="02000503020000020003" pitchFamily="2" charset="0"/>
              </a:rPr>
              <a:t>Readouts from a mysterious sensor that was purchased from a local yard sale. </a:t>
            </a:r>
            <a:endParaRPr lang="en-US" sz="2400" dirty="0">
              <a:latin typeface="Avenir Roman" panose="02000503020000020003" pitchFamily="2" charset="0"/>
            </a:endParaRPr>
          </a:p>
        </p:txBody>
      </p:sp>
      <p:sp>
        <p:nvSpPr>
          <p:cNvPr id="24" name="Slide Number Placeholder 9">
            <a:extLst>
              <a:ext uri="{FF2B5EF4-FFF2-40B4-BE49-F238E27FC236}">
                <a16:creationId xmlns="" xmlns:a16="http://schemas.microsoft.com/office/drawing/2014/main" id="{73C837B9-18CB-F948-82CD-6382466923EB}"/>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5</a:t>
            </a:fld>
            <a:endParaRPr lang="en-US" dirty="0"/>
          </a:p>
        </p:txBody>
      </p:sp>
    </p:spTree>
    <p:extLst>
      <p:ext uri="{BB962C8B-B14F-4D97-AF65-F5344CB8AC3E}">
        <p14:creationId xmlns:p14="http://schemas.microsoft.com/office/powerpoint/2010/main" val="14669734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5200" y="1524000"/>
            <a:ext cx="5334000" cy="4419600"/>
          </a:xfrm>
        </p:spPr>
        <p:txBody>
          <a:bodyPr/>
          <a:lstStyle/>
          <a:p>
            <a:pPr marL="0" indent="0">
              <a:buNone/>
            </a:pPr>
            <a:r>
              <a:rPr lang="en-US" altLang="en-US" sz="3200">
                <a:ea typeface="ＭＳ Ｐゴシック" panose="020B0600070205080204" pitchFamily="34" charset="-128"/>
              </a:rPr>
              <a:t>“Some people, when confronted with a problem, think ‘I know, I'll use regular expressions.’ Now they have two problems.”</a:t>
            </a:r>
          </a:p>
          <a:p>
            <a:pPr marL="0" indent="0">
              <a:buNone/>
            </a:pPr>
            <a:endParaRPr lang="en-US" altLang="en-US" sz="3200">
              <a:ea typeface="ＭＳ Ｐゴシック" panose="020B0600070205080204" pitchFamily="34" charset="-128"/>
            </a:endParaRPr>
          </a:p>
          <a:p>
            <a:pPr marL="0" indent="0">
              <a:buNone/>
            </a:pPr>
            <a:r>
              <a:rPr lang="en-US" altLang="en-US" sz="3200">
                <a:ea typeface="ＭＳ Ｐゴシック" panose="020B0600070205080204" pitchFamily="34" charset="-128"/>
              </a:rPr>
              <a:t>     -- Jamie Zawinski</a:t>
            </a:r>
            <a:br>
              <a:rPr lang="en-US" altLang="en-US" sz="3200">
                <a:ea typeface="ＭＳ Ｐゴシック" panose="020B0600070205080204" pitchFamily="34" charset="-128"/>
              </a:rPr>
            </a:br>
            <a:r>
              <a:rPr lang="en-US" altLang="en-US" sz="3200">
                <a:ea typeface="ＭＳ Ｐゴシック" panose="020B0600070205080204" pitchFamily="34" charset="-128"/>
              </a:rPr>
              <a:t>      </a:t>
            </a:r>
            <a:r>
              <a:rPr lang="en-US" altLang="en-US" sz="3200">
                <a:ea typeface="ＭＳ Ｐゴシック" panose="020B0600070205080204" pitchFamily="34" charset="-128"/>
                <a:hlinkClick r:id="rId2"/>
              </a:rPr>
              <a:t>http://www.jwz.org/</a:t>
            </a:r>
            <a:endParaRPr lang="en-US" altLang="en-US" sz="3200">
              <a:ea typeface="ＭＳ Ｐゴシック" panose="020B0600070205080204" pitchFamily="34" charset="-128"/>
            </a:endParaRPr>
          </a:p>
          <a:p>
            <a:pPr marL="0" indent="0"/>
            <a:endParaRPr lang="en-US" altLang="en-US" sz="3200">
              <a:ea typeface="ＭＳ Ｐゴシック" panose="020B0600070205080204" pitchFamily="34" charset="-128"/>
            </a:endParaRPr>
          </a:p>
        </p:txBody>
      </p:sp>
    </p:spTree>
    <p:extLst>
      <p:ext uri="{BB962C8B-B14F-4D97-AF65-F5344CB8AC3E}">
        <p14:creationId xmlns:p14="http://schemas.microsoft.com/office/powerpoint/2010/main" val="1415839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defRPr/>
            </a:pPr>
            <a:r>
              <a:rPr lang="en-US">
                <a:effectLst>
                  <a:outerShdw blurRad="38100" dist="38100" dir="2700000" algn="tl">
                    <a:srgbClr val="000000"/>
                  </a:outerShdw>
                </a:effectLst>
                <a:ea typeface="ＭＳ Ｐゴシック" charset="-128"/>
                <a:cs typeface="ＭＳ Ｐゴシック" charset="-128"/>
              </a:rPr>
              <a:t>Regular Expressions</a:t>
            </a:r>
          </a:p>
        </p:txBody>
      </p:sp>
      <p:sp>
        <p:nvSpPr>
          <p:cNvPr id="19459" name="Rectangle 3"/>
          <p:cNvSpPr>
            <a:spLocks noGrp="1" noChangeArrowheads="1"/>
          </p:cNvSpPr>
          <p:nvPr>
            <p:ph type="body" idx="1"/>
          </p:nvPr>
        </p:nvSpPr>
        <p:spPr>
          <a:xfrm>
            <a:off x="2209800" y="1676400"/>
            <a:ext cx="7772400" cy="3733800"/>
          </a:xfrm>
        </p:spPr>
        <p:txBody>
          <a:bodyPr/>
          <a:lstStyle/>
          <a:p>
            <a:r>
              <a:rPr lang="en-US" altLang="en-US">
                <a:ea typeface="ＭＳ Ｐゴシック" panose="020B0600070205080204" pitchFamily="34" charset="-128"/>
              </a:rPr>
              <a:t>Regular expressions are a powerful string manipulation tool</a:t>
            </a:r>
          </a:p>
          <a:p>
            <a:r>
              <a:rPr lang="en-US" altLang="en-US">
                <a:ea typeface="ＭＳ Ｐゴシック" panose="020B0600070205080204" pitchFamily="34" charset="-128"/>
              </a:rPr>
              <a:t>All modern languages have similar library packages for regular expressions </a:t>
            </a:r>
          </a:p>
          <a:p>
            <a:r>
              <a:rPr lang="en-US" altLang="en-US">
                <a:ea typeface="ＭＳ Ｐゴシック" panose="020B0600070205080204" pitchFamily="34" charset="-128"/>
              </a:rPr>
              <a:t>Use regular expressions to:</a:t>
            </a:r>
          </a:p>
          <a:p>
            <a:pPr lvl="1"/>
            <a:r>
              <a:rPr lang="en-US" altLang="en-US" sz="2800">
                <a:ea typeface="ＭＳ Ｐゴシック" panose="020B0600070205080204" pitchFamily="34" charset="-128"/>
              </a:rPr>
              <a:t>Search a string (</a:t>
            </a:r>
            <a:r>
              <a:rPr lang="en-US" altLang="en-US" sz="2800">
                <a:latin typeface="Courier New" panose="02070309020205020404" pitchFamily="49" charset="0"/>
                <a:ea typeface="ＭＳ Ｐゴシック" panose="020B0600070205080204" pitchFamily="34" charset="-128"/>
              </a:rPr>
              <a:t>search </a:t>
            </a:r>
            <a:r>
              <a:rPr lang="en-US" altLang="en-US" sz="2800">
                <a:ea typeface="ＭＳ Ｐゴシック" panose="020B0600070205080204" pitchFamily="34" charset="-128"/>
              </a:rPr>
              <a:t>and</a:t>
            </a:r>
            <a:r>
              <a:rPr lang="en-US" altLang="en-US" sz="2800">
                <a:latin typeface="Courier New" panose="02070309020205020404" pitchFamily="49" charset="0"/>
                <a:ea typeface="ＭＳ Ｐゴシック" panose="020B0600070205080204" pitchFamily="34" charset="-128"/>
              </a:rPr>
              <a:t> match)</a:t>
            </a:r>
          </a:p>
          <a:p>
            <a:pPr lvl="1"/>
            <a:r>
              <a:rPr lang="en-US" altLang="en-US" sz="2800">
                <a:ea typeface="ＭＳ Ｐゴシック" panose="020B0600070205080204" pitchFamily="34" charset="-128"/>
              </a:rPr>
              <a:t>Replace parts of a string</a:t>
            </a:r>
            <a:r>
              <a:rPr lang="en-US" altLang="en-US" sz="2800">
                <a:latin typeface="Courier New" panose="02070309020205020404" pitchFamily="49" charset="0"/>
                <a:ea typeface="ＭＳ Ｐゴシック" panose="020B0600070205080204" pitchFamily="34" charset="-128"/>
              </a:rPr>
              <a:t> (sub)</a:t>
            </a:r>
          </a:p>
          <a:p>
            <a:pPr lvl="1"/>
            <a:r>
              <a:rPr lang="en-US" altLang="en-US" sz="2800">
                <a:ea typeface="ＭＳ Ｐゴシック" panose="020B0600070205080204" pitchFamily="34" charset="-128"/>
              </a:rPr>
              <a:t>Break strings into smaller pieces</a:t>
            </a:r>
            <a:r>
              <a:rPr lang="en-US" altLang="en-US" sz="2800">
                <a:latin typeface="Courier New" panose="02070309020205020404" pitchFamily="49" charset="0"/>
                <a:ea typeface="ＭＳ Ｐゴシック" panose="020B0600070205080204" pitchFamily="34" charset="-128"/>
              </a:rPr>
              <a:t> (split)</a:t>
            </a:r>
          </a:p>
        </p:txBody>
      </p:sp>
    </p:spTree>
    <p:extLst>
      <p:ext uri="{BB962C8B-B14F-4D97-AF65-F5344CB8AC3E}">
        <p14:creationId xmlns:p14="http://schemas.microsoft.com/office/powerpoint/2010/main" val="23923707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905000" y="381000"/>
            <a:ext cx="8458200" cy="1143000"/>
          </a:xfrm>
        </p:spPr>
        <p:txBody>
          <a:bodyPr/>
          <a:lstStyle/>
          <a:p>
            <a:r>
              <a:rPr lang="en-US" altLang="en-US" sz="3600">
                <a:effectLst>
                  <a:outerShdw blurRad="38100" dist="38100" dir="2700000" algn="tl">
                    <a:srgbClr val="000000"/>
                  </a:outerShdw>
                </a:effectLst>
                <a:ea typeface="ＭＳ Ｐゴシック" panose="020B0600070205080204" pitchFamily="34" charset="-128"/>
              </a:rPr>
              <a:t>Python’s Regular Expression Syntax</a:t>
            </a:r>
          </a:p>
        </p:txBody>
      </p:sp>
      <p:sp>
        <p:nvSpPr>
          <p:cNvPr id="20483" name="Rectangle 3"/>
          <p:cNvSpPr>
            <a:spLocks noGrp="1" noChangeArrowheads="1"/>
          </p:cNvSpPr>
          <p:nvPr>
            <p:ph type="body" idx="1"/>
          </p:nvPr>
        </p:nvSpPr>
        <p:spPr>
          <a:xfrm>
            <a:off x="2209800" y="1676400"/>
            <a:ext cx="7772400" cy="4495800"/>
          </a:xfrm>
        </p:spPr>
        <p:txBody>
          <a:bodyPr/>
          <a:lstStyle/>
          <a:p>
            <a:r>
              <a:rPr lang="en-US" altLang="en-US">
                <a:ea typeface="ＭＳ Ｐゴシック" panose="020B0600070205080204" pitchFamily="34" charset="-128"/>
              </a:rPr>
              <a:t>Most characters match themselves</a:t>
            </a:r>
          </a:p>
          <a:p>
            <a:pPr lvl="1" indent="0">
              <a:buNone/>
            </a:pPr>
            <a:r>
              <a:rPr lang="en-US" altLang="en-US" sz="2800">
                <a:ea typeface="ＭＳ Ｐゴシック" panose="020B0600070205080204" pitchFamily="34" charset="-128"/>
              </a:rPr>
              <a:t>The regular expression “test” matches the string </a:t>
            </a:r>
            <a:r>
              <a:rPr lang="en-US" altLang="en-US" sz="2800">
                <a:latin typeface="Courier New" panose="02070309020205020404" pitchFamily="49" charset="0"/>
                <a:ea typeface="ＭＳ Ｐゴシック" panose="020B0600070205080204" pitchFamily="34" charset="-128"/>
              </a:rPr>
              <a:t>‘test’</a:t>
            </a:r>
            <a:r>
              <a:rPr lang="en-US" altLang="en-US" sz="2800">
                <a:ea typeface="ＭＳ Ｐゴシック" panose="020B0600070205080204" pitchFamily="34" charset="-128"/>
              </a:rPr>
              <a:t>, and only that string</a:t>
            </a:r>
          </a:p>
          <a:p>
            <a:r>
              <a:rPr lang="en-US" altLang="en-US">
                <a:ea typeface="ＭＳ Ｐゴシック" panose="020B0600070205080204" pitchFamily="34" charset="-128"/>
              </a:rPr>
              <a:t>[x] matches any </a:t>
            </a:r>
            <a:r>
              <a:rPr lang="en-US" altLang="en-US" i="1">
                <a:ea typeface="ＭＳ Ｐゴシック" panose="020B0600070205080204" pitchFamily="34" charset="-128"/>
              </a:rPr>
              <a:t>one</a:t>
            </a:r>
            <a:r>
              <a:rPr lang="en-US" altLang="en-US">
                <a:ea typeface="ＭＳ Ｐゴシック" panose="020B0600070205080204" pitchFamily="34" charset="-128"/>
              </a:rPr>
              <a:t> of a list of characters</a:t>
            </a:r>
          </a:p>
          <a:p>
            <a:pPr lvl="1" indent="0">
              <a:buNone/>
            </a:pPr>
            <a:r>
              <a:rPr lang="en-US" altLang="en-US" sz="2800">
                <a:ea typeface="ＭＳ Ｐゴシック" panose="020B0600070205080204" pitchFamily="34" charset="-128"/>
              </a:rPr>
              <a:t>“[abc]” matches </a:t>
            </a:r>
            <a:r>
              <a:rPr lang="en-US" altLang="en-US" sz="2800">
                <a:latin typeface="Courier New" panose="02070309020205020404" pitchFamily="49" charset="0"/>
                <a:ea typeface="ＭＳ Ｐゴシック" panose="020B0600070205080204" pitchFamily="34" charset="-128"/>
              </a:rPr>
              <a:t>‘a’,‘b’,</a:t>
            </a:r>
            <a:r>
              <a:rPr lang="en-US" altLang="en-US" sz="2800">
                <a:ea typeface="ＭＳ Ｐゴシック" panose="020B0600070205080204" pitchFamily="34" charset="-128"/>
              </a:rPr>
              <a:t>or</a:t>
            </a:r>
            <a:r>
              <a:rPr lang="en-US" altLang="en-US" sz="2800">
                <a:latin typeface="Courier New" panose="02070309020205020404" pitchFamily="49" charset="0"/>
                <a:ea typeface="ＭＳ Ｐゴシック" panose="020B0600070205080204" pitchFamily="34" charset="-128"/>
              </a:rPr>
              <a:t> ‘c’</a:t>
            </a:r>
          </a:p>
          <a:p>
            <a:r>
              <a:rPr lang="en-US" altLang="en-US">
                <a:ea typeface="ＭＳ Ｐゴシック" panose="020B0600070205080204" pitchFamily="34" charset="-128"/>
              </a:rPr>
              <a:t>[^x] matches any </a:t>
            </a:r>
            <a:r>
              <a:rPr lang="en-US" altLang="en-US" i="1">
                <a:ea typeface="ＭＳ Ｐゴシック" panose="020B0600070205080204" pitchFamily="34" charset="-128"/>
              </a:rPr>
              <a:t>one</a:t>
            </a:r>
            <a:r>
              <a:rPr lang="en-US" altLang="en-US">
                <a:ea typeface="ＭＳ Ｐゴシック" panose="020B0600070205080204" pitchFamily="34" charset="-128"/>
              </a:rPr>
              <a:t> character that is not included in </a:t>
            </a:r>
            <a:r>
              <a:rPr lang="en-US" altLang="en-US" i="1">
                <a:ea typeface="ＭＳ Ｐゴシック" panose="020B0600070205080204" pitchFamily="34" charset="-128"/>
              </a:rPr>
              <a:t>x</a:t>
            </a:r>
          </a:p>
          <a:p>
            <a:pPr lvl="1" indent="0">
              <a:buNone/>
            </a:pPr>
            <a:r>
              <a:rPr lang="en-US" altLang="en-US" sz="2800">
                <a:ea typeface="ＭＳ Ｐゴシック" panose="020B0600070205080204" pitchFamily="34" charset="-128"/>
              </a:rPr>
              <a:t>“[^abc]” matches any single character </a:t>
            </a:r>
            <a:r>
              <a:rPr lang="en-US" altLang="en-US" sz="2800" i="1">
                <a:ea typeface="ＭＳ Ｐゴシック" panose="020B0600070205080204" pitchFamily="34" charset="-128"/>
              </a:rPr>
              <a:t>except</a:t>
            </a:r>
            <a:r>
              <a:rPr lang="en-US" altLang="en-US" sz="2800">
                <a:ea typeface="ＭＳ Ｐゴシック" panose="020B0600070205080204" pitchFamily="34" charset="-128"/>
              </a:rPr>
              <a:t> </a:t>
            </a:r>
            <a:r>
              <a:rPr lang="en-US" altLang="en-US" sz="2800">
                <a:latin typeface="Courier New" panose="02070309020205020404" pitchFamily="49" charset="0"/>
                <a:ea typeface="ＭＳ Ｐゴシック" panose="020B0600070205080204" pitchFamily="34" charset="-128"/>
              </a:rPr>
              <a:t>‘a’,’b’,</a:t>
            </a:r>
            <a:r>
              <a:rPr lang="en-US" altLang="en-US" sz="2800">
                <a:ea typeface="ＭＳ Ｐゴシック" panose="020B0600070205080204" pitchFamily="34" charset="-128"/>
              </a:rPr>
              <a:t>or</a:t>
            </a:r>
            <a:r>
              <a:rPr lang="en-US" altLang="en-US" sz="2800">
                <a:latin typeface="Courier New" panose="02070309020205020404" pitchFamily="49" charset="0"/>
                <a:ea typeface="ＭＳ Ｐゴシック" panose="020B0600070205080204" pitchFamily="34" charset="-128"/>
              </a:rPr>
              <a:t> ‘c’</a:t>
            </a:r>
          </a:p>
        </p:txBody>
      </p:sp>
    </p:spTree>
    <p:extLst>
      <p:ext uri="{BB962C8B-B14F-4D97-AF65-F5344CB8AC3E}">
        <p14:creationId xmlns:p14="http://schemas.microsoft.com/office/powerpoint/2010/main" val="32713829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302CFBDD-DD39-7040-BEEC-82A9E02807C7}"/>
              </a:ext>
            </a:extLst>
          </p:cNvPr>
          <p:cNvSpPr/>
          <p:nvPr/>
        </p:nvSpPr>
        <p:spPr>
          <a:xfrm>
            <a:off x="1063718" y="322731"/>
            <a:ext cx="10290081" cy="86906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 xmlns:a16="http://schemas.microsoft.com/office/drawing/2014/main" id="{98B7CA55-066D-DE4F-98F1-19E39CB74039}"/>
              </a:ext>
            </a:extLst>
          </p:cNvPr>
          <p:cNvSpPr/>
          <p:nvPr/>
        </p:nvSpPr>
        <p:spPr>
          <a:xfrm>
            <a:off x="1063719" y="360800"/>
            <a:ext cx="10145120" cy="830997"/>
          </a:xfrm>
          <a:prstGeom prst="rect">
            <a:avLst/>
          </a:prstGeom>
        </p:spPr>
        <p:txBody>
          <a:bodyPr wrap="square" anchor="b">
            <a:spAutoFit/>
          </a:bodyPr>
          <a:lstStyle/>
          <a:p>
            <a:pPr algn="ctr"/>
            <a:r>
              <a:rPr lang="en-US" sz="2400" dirty="0">
                <a:latin typeface="Avenir Roman" panose="02000503020000020003" pitchFamily="2" charset="0"/>
              </a:rPr>
              <a:t>Factual information (such as measurements or statistics) used as a basis for reasoning, discussion, or calculation</a:t>
            </a:r>
            <a:endParaRPr lang="en-US" sz="2400" dirty="0">
              <a:solidFill>
                <a:schemeClr val="tx1">
                  <a:lumMod val="75000"/>
                  <a:lumOff val="25000"/>
                </a:schemeClr>
              </a:solidFill>
              <a:latin typeface="Avenir Roman" panose="02000503020000020003" pitchFamily="2" charset="0"/>
            </a:endParaRPr>
          </a:p>
        </p:txBody>
      </p:sp>
      <p:sp>
        <p:nvSpPr>
          <p:cNvPr id="14" name="Rectangle 13">
            <a:extLst>
              <a:ext uri="{FF2B5EF4-FFF2-40B4-BE49-F238E27FC236}">
                <a16:creationId xmlns="" xmlns:a16="http://schemas.microsoft.com/office/drawing/2014/main" id="{987EE7C0-5528-034A-8399-87BE0A48AA79}"/>
              </a:ext>
            </a:extLst>
          </p:cNvPr>
          <p:cNvSpPr/>
          <p:nvPr/>
        </p:nvSpPr>
        <p:spPr>
          <a:xfrm>
            <a:off x="2400766" y="1711973"/>
            <a:ext cx="8232169" cy="461665"/>
          </a:xfrm>
          <a:prstGeom prst="rect">
            <a:avLst/>
          </a:prstGeom>
        </p:spPr>
        <p:txBody>
          <a:bodyPr wrap="square">
            <a:spAutoFit/>
          </a:bodyPr>
          <a:lstStyle/>
          <a:p>
            <a:r>
              <a:rPr lang="en-US" sz="2400" dirty="0">
                <a:solidFill>
                  <a:srgbClr val="303336"/>
                </a:solidFill>
                <a:latin typeface="Avenir Roman" panose="02000503020000020003" pitchFamily="2" charset="0"/>
              </a:rPr>
              <a:t>Measurements from a thermometer every hour for a year </a:t>
            </a:r>
            <a:endParaRPr lang="en-US" sz="2400" dirty="0">
              <a:latin typeface="Avenir Roman" panose="02000503020000020003" pitchFamily="2" charset="0"/>
            </a:endParaRPr>
          </a:p>
        </p:txBody>
      </p:sp>
      <p:sp>
        <p:nvSpPr>
          <p:cNvPr id="15" name="Rectangle 14">
            <a:extLst>
              <a:ext uri="{FF2B5EF4-FFF2-40B4-BE49-F238E27FC236}">
                <a16:creationId xmlns="" xmlns:a16="http://schemas.microsoft.com/office/drawing/2014/main" id="{5ED6B2E2-B4E4-7F47-A32D-84D06711BC8A}"/>
              </a:ext>
            </a:extLst>
          </p:cNvPr>
          <p:cNvSpPr/>
          <p:nvPr/>
        </p:nvSpPr>
        <p:spPr>
          <a:xfrm>
            <a:off x="488206" y="1711973"/>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1</a:t>
            </a:r>
          </a:p>
        </p:txBody>
      </p:sp>
      <p:sp>
        <p:nvSpPr>
          <p:cNvPr id="16" name="Rectangle 15">
            <a:extLst>
              <a:ext uri="{FF2B5EF4-FFF2-40B4-BE49-F238E27FC236}">
                <a16:creationId xmlns="" xmlns:a16="http://schemas.microsoft.com/office/drawing/2014/main" id="{8FBEEFD6-E43E-1746-A4B9-83AA63377806}"/>
              </a:ext>
            </a:extLst>
          </p:cNvPr>
          <p:cNvSpPr/>
          <p:nvPr/>
        </p:nvSpPr>
        <p:spPr>
          <a:xfrm>
            <a:off x="2400765" y="2875740"/>
            <a:ext cx="8232169" cy="830997"/>
          </a:xfrm>
          <a:prstGeom prst="rect">
            <a:avLst/>
          </a:prstGeom>
        </p:spPr>
        <p:txBody>
          <a:bodyPr wrap="square">
            <a:spAutoFit/>
          </a:bodyPr>
          <a:lstStyle/>
          <a:p>
            <a:r>
              <a:rPr lang="en-US" sz="2400" dirty="0">
                <a:solidFill>
                  <a:srgbClr val="303336"/>
                </a:solidFill>
                <a:latin typeface="Avenir Roman" panose="02000503020000020003" pitchFamily="2" charset="0"/>
              </a:rPr>
              <a:t>Counts from a person who tracks the days that a particular hummingbird visits his birdfeeder across an entire year</a:t>
            </a:r>
            <a:endParaRPr lang="en-US" sz="2400" dirty="0">
              <a:latin typeface="Avenir Roman" panose="02000503020000020003" pitchFamily="2" charset="0"/>
            </a:endParaRPr>
          </a:p>
        </p:txBody>
      </p:sp>
      <p:sp>
        <p:nvSpPr>
          <p:cNvPr id="17" name="Rectangle 16">
            <a:extLst>
              <a:ext uri="{FF2B5EF4-FFF2-40B4-BE49-F238E27FC236}">
                <a16:creationId xmlns="" xmlns:a16="http://schemas.microsoft.com/office/drawing/2014/main" id="{E5AFC14B-9309-C249-93FB-A96663504A1F}"/>
              </a:ext>
            </a:extLst>
          </p:cNvPr>
          <p:cNvSpPr/>
          <p:nvPr/>
        </p:nvSpPr>
        <p:spPr>
          <a:xfrm>
            <a:off x="2400765" y="3944650"/>
            <a:ext cx="3735514" cy="461665"/>
          </a:xfrm>
          <a:prstGeom prst="rect">
            <a:avLst/>
          </a:prstGeom>
        </p:spPr>
        <p:txBody>
          <a:bodyPr wrap="square">
            <a:spAutoFit/>
          </a:bodyPr>
          <a:lstStyle/>
          <a:p>
            <a:r>
              <a:rPr lang="en-US" sz="2400" dirty="0">
                <a:solidFill>
                  <a:srgbClr val="303336"/>
                </a:solidFill>
                <a:latin typeface="Avenir Roman" panose="02000503020000020003" pitchFamily="2" charset="0"/>
              </a:rPr>
              <a:t>Tweets from a politician</a:t>
            </a:r>
            <a:endParaRPr lang="en-US" sz="2400" dirty="0">
              <a:latin typeface="Avenir Roman" panose="02000503020000020003" pitchFamily="2" charset="0"/>
            </a:endParaRPr>
          </a:p>
        </p:txBody>
      </p:sp>
      <p:sp>
        <p:nvSpPr>
          <p:cNvPr id="19" name="Rectangle 18">
            <a:extLst>
              <a:ext uri="{FF2B5EF4-FFF2-40B4-BE49-F238E27FC236}">
                <a16:creationId xmlns="" xmlns:a16="http://schemas.microsoft.com/office/drawing/2014/main" id="{9BA7BC17-DD7F-7643-9433-F4E7B46C0BF8}"/>
              </a:ext>
            </a:extLst>
          </p:cNvPr>
          <p:cNvSpPr/>
          <p:nvPr/>
        </p:nvSpPr>
        <p:spPr>
          <a:xfrm>
            <a:off x="488206" y="2829574"/>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2</a:t>
            </a:r>
          </a:p>
        </p:txBody>
      </p:sp>
      <p:sp>
        <p:nvSpPr>
          <p:cNvPr id="20" name="Rectangle 19">
            <a:extLst>
              <a:ext uri="{FF2B5EF4-FFF2-40B4-BE49-F238E27FC236}">
                <a16:creationId xmlns="" xmlns:a16="http://schemas.microsoft.com/office/drawing/2014/main" id="{8C06A079-836D-0947-9FFC-E20E2D7DDA74}"/>
              </a:ext>
            </a:extLst>
          </p:cNvPr>
          <p:cNvSpPr/>
          <p:nvPr/>
        </p:nvSpPr>
        <p:spPr>
          <a:xfrm>
            <a:off x="488206" y="3944650"/>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3</a:t>
            </a:r>
          </a:p>
        </p:txBody>
      </p:sp>
      <p:sp>
        <p:nvSpPr>
          <p:cNvPr id="21" name="Rectangle 20">
            <a:extLst>
              <a:ext uri="{FF2B5EF4-FFF2-40B4-BE49-F238E27FC236}">
                <a16:creationId xmlns="" xmlns:a16="http://schemas.microsoft.com/office/drawing/2014/main" id="{5DF1F159-C97E-404F-B740-BD69C21BEEEA}"/>
              </a:ext>
            </a:extLst>
          </p:cNvPr>
          <p:cNvSpPr/>
          <p:nvPr/>
        </p:nvSpPr>
        <p:spPr>
          <a:xfrm>
            <a:off x="488206" y="5057910"/>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4</a:t>
            </a:r>
          </a:p>
        </p:txBody>
      </p:sp>
      <p:sp>
        <p:nvSpPr>
          <p:cNvPr id="13" name="Rectangular Callout 1">
            <a:extLst>
              <a:ext uri="{FF2B5EF4-FFF2-40B4-BE49-F238E27FC236}">
                <a16:creationId xmlns="" xmlns:a16="http://schemas.microsoft.com/office/drawing/2014/main" id="{CC6EB889-B5AD-4A46-9277-31563DBEB14D}"/>
              </a:ext>
            </a:extLst>
          </p:cNvPr>
          <p:cNvSpPr/>
          <p:nvPr/>
        </p:nvSpPr>
        <p:spPr>
          <a:xfrm rot="10800000" flipH="1" flipV="1">
            <a:off x="4268522" y="1955800"/>
            <a:ext cx="3888576" cy="938932"/>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787289 w 11306874"/>
              <a:gd name="connsiteY0" fmla="*/ 0 h 2548105"/>
              <a:gd name="connsiteX1" fmla="*/ 2540553 w 11306874"/>
              <a:gd name="connsiteY1" fmla="*/ 0 h 2548105"/>
              <a:gd name="connsiteX2" fmla="*/ 2540553 w 11306874"/>
              <a:gd name="connsiteY2" fmla="*/ 0 h 2548105"/>
              <a:gd name="connsiteX3" fmla="*/ 5170449 w 11306874"/>
              <a:gd name="connsiteY3" fmla="*/ 0 h 2548105"/>
              <a:gd name="connsiteX4" fmla="*/ 11306874 w 11306874"/>
              <a:gd name="connsiteY4" fmla="*/ 0 h 2548105"/>
              <a:gd name="connsiteX5" fmla="*/ 11306874 w 11306874"/>
              <a:gd name="connsiteY5" fmla="*/ 1267046 h 2548105"/>
              <a:gd name="connsiteX6" fmla="*/ 11306874 w 11306874"/>
              <a:gd name="connsiteY6" fmla="*/ 1267046 h 2548105"/>
              <a:gd name="connsiteX7" fmla="*/ 11306874 w 11306874"/>
              <a:gd name="connsiteY7" fmla="*/ 1810065 h 2548105"/>
              <a:gd name="connsiteX8" fmla="*/ 11306874 w 11306874"/>
              <a:gd name="connsiteY8" fmla="*/ 2172078 h 2548105"/>
              <a:gd name="connsiteX9" fmla="*/ 2983634 w 11306874"/>
              <a:gd name="connsiteY9" fmla="*/ 2209841 h 2548105"/>
              <a:gd name="connsiteX10" fmla="*/ 2528813 w 11306874"/>
              <a:gd name="connsiteY10" fmla="*/ 2548105 h 2548105"/>
              <a:gd name="connsiteX11" fmla="*/ 2321038 w 11306874"/>
              <a:gd name="connsiteY11" fmla="*/ 2175338 h 2548105"/>
              <a:gd name="connsiteX12" fmla="*/ 787289 w 11306874"/>
              <a:gd name="connsiteY12" fmla="*/ 2172078 h 2548105"/>
              <a:gd name="connsiteX13" fmla="*/ 787289 w 11306874"/>
              <a:gd name="connsiteY13" fmla="*/ 1810065 h 2548105"/>
              <a:gd name="connsiteX14" fmla="*/ 787289 w 11306874"/>
              <a:gd name="connsiteY14" fmla="*/ 1267046 h 2548105"/>
              <a:gd name="connsiteX15" fmla="*/ 787289 w 11306874"/>
              <a:gd name="connsiteY15" fmla="*/ 1267046 h 2548105"/>
              <a:gd name="connsiteX16" fmla="*/ 787289 w 11306874"/>
              <a:gd name="connsiteY16" fmla="*/ 0 h 2548105"/>
              <a:gd name="connsiteX0" fmla="*/ 787289 w 11306874"/>
              <a:gd name="connsiteY0" fmla="*/ 0 h 2548105"/>
              <a:gd name="connsiteX1" fmla="*/ 2540553 w 11306874"/>
              <a:gd name="connsiteY1" fmla="*/ 0 h 2548105"/>
              <a:gd name="connsiteX2" fmla="*/ 2540553 w 11306874"/>
              <a:gd name="connsiteY2" fmla="*/ 0 h 2548105"/>
              <a:gd name="connsiteX3" fmla="*/ 5170449 w 11306874"/>
              <a:gd name="connsiteY3" fmla="*/ 0 h 2548105"/>
              <a:gd name="connsiteX4" fmla="*/ 11306874 w 11306874"/>
              <a:gd name="connsiteY4" fmla="*/ 0 h 2548105"/>
              <a:gd name="connsiteX5" fmla="*/ 11306874 w 11306874"/>
              <a:gd name="connsiteY5" fmla="*/ 1267046 h 2548105"/>
              <a:gd name="connsiteX6" fmla="*/ 11306874 w 11306874"/>
              <a:gd name="connsiteY6" fmla="*/ 1267046 h 2548105"/>
              <a:gd name="connsiteX7" fmla="*/ 11306874 w 11306874"/>
              <a:gd name="connsiteY7" fmla="*/ 1810065 h 2548105"/>
              <a:gd name="connsiteX8" fmla="*/ 11306874 w 11306874"/>
              <a:gd name="connsiteY8" fmla="*/ 2172078 h 2548105"/>
              <a:gd name="connsiteX9" fmla="*/ 2983634 w 11306874"/>
              <a:gd name="connsiteY9" fmla="*/ 2209841 h 2548105"/>
              <a:gd name="connsiteX10" fmla="*/ 2528813 w 11306874"/>
              <a:gd name="connsiteY10" fmla="*/ 2548105 h 2548105"/>
              <a:gd name="connsiteX11" fmla="*/ 2321038 w 11306874"/>
              <a:gd name="connsiteY11" fmla="*/ 2175338 h 2548105"/>
              <a:gd name="connsiteX12" fmla="*/ 787289 w 11306874"/>
              <a:gd name="connsiteY12" fmla="*/ 2172078 h 2548105"/>
              <a:gd name="connsiteX13" fmla="*/ 787289 w 11306874"/>
              <a:gd name="connsiteY13" fmla="*/ 1810065 h 2548105"/>
              <a:gd name="connsiteX14" fmla="*/ 787289 w 11306874"/>
              <a:gd name="connsiteY14" fmla="*/ 1267046 h 2548105"/>
              <a:gd name="connsiteX15" fmla="*/ 787289 w 11306874"/>
              <a:gd name="connsiteY15"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267046 h 2548105"/>
              <a:gd name="connsiteX14" fmla="*/ 0 w 10519585"/>
              <a:gd name="connsiteY14"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0 h 2548105"/>
              <a:gd name="connsiteX0" fmla="*/ 0 w 10519585"/>
              <a:gd name="connsiteY0" fmla="*/ 0 h 2548105"/>
              <a:gd name="connsiteX1" fmla="*/ 1753264 w 10519585"/>
              <a:gd name="connsiteY1" fmla="*/ 0 h 2548105"/>
              <a:gd name="connsiteX2" fmla="*/ 4383160 w 10519585"/>
              <a:gd name="connsiteY2" fmla="*/ 0 h 2548105"/>
              <a:gd name="connsiteX3" fmla="*/ 10519585 w 10519585"/>
              <a:gd name="connsiteY3" fmla="*/ 0 h 2548105"/>
              <a:gd name="connsiteX4" fmla="*/ 10519585 w 10519585"/>
              <a:gd name="connsiteY4" fmla="*/ 1267046 h 2548105"/>
              <a:gd name="connsiteX5" fmla="*/ 10519585 w 10519585"/>
              <a:gd name="connsiteY5" fmla="*/ 1267046 h 2548105"/>
              <a:gd name="connsiteX6" fmla="*/ 10519585 w 10519585"/>
              <a:gd name="connsiteY6" fmla="*/ 1810065 h 2548105"/>
              <a:gd name="connsiteX7" fmla="*/ 10519585 w 10519585"/>
              <a:gd name="connsiteY7" fmla="*/ 2172078 h 2548105"/>
              <a:gd name="connsiteX8" fmla="*/ 2196345 w 10519585"/>
              <a:gd name="connsiteY8" fmla="*/ 2209841 h 2548105"/>
              <a:gd name="connsiteX9" fmla="*/ 1741524 w 10519585"/>
              <a:gd name="connsiteY9" fmla="*/ 2548105 h 2548105"/>
              <a:gd name="connsiteX10" fmla="*/ 1533749 w 10519585"/>
              <a:gd name="connsiteY10" fmla="*/ 2175338 h 2548105"/>
              <a:gd name="connsiteX11" fmla="*/ 0 w 10519585"/>
              <a:gd name="connsiteY11" fmla="*/ 2172078 h 2548105"/>
              <a:gd name="connsiteX12" fmla="*/ 0 w 10519585"/>
              <a:gd name="connsiteY12" fmla="*/ 0 h 2548105"/>
              <a:gd name="connsiteX0" fmla="*/ 0 w 10519585"/>
              <a:gd name="connsiteY0" fmla="*/ 0 h 2548105"/>
              <a:gd name="connsiteX1" fmla="*/ 4383160 w 10519585"/>
              <a:gd name="connsiteY1" fmla="*/ 0 h 2548105"/>
              <a:gd name="connsiteX2" fmla="*/ 10519585 w 10519585"/>
              <a:gd name="connsiteY2" fmla="*/ 0 h 2548105"/>
              <a:gd name="connsiteX3" fmla="*/ 10519585 w 10519585"/>
              <a:gd name="connsiteY3" fmla="*/ 1267046 h 2548105"/>
              <a:gd name="connsiteX4" fmla="*/ 10519585 w 10519585"/>
              <a:gd name="connsiteY4" fmla="*/ 1267046 h 2548105"/>
              <a:gd name="connsiteX5" fmla="*/ 10519585 w 10519585"/>
              <a:gd name="connsiteY5" fmla="*/ 1810065 h 2548105"/>
              <a:gd name="connsiteX6" fmla="*/ 10519585 w 10519585"/>
              <a:gd name="connsiteY6" fmla="*/ 2172078 h 2548105"/>
              <a:gd name="connsiteX7" fmla="*/ 2196345 w 10519585"/>
              <a:gd name="connsiteY7" fmla="*/ 2209841 h 2548105"/>
              <a:gd name="connsiteX8" fmla="*/ 1741524 w 10519585"/>
              <a:gd name="connsiteY8" fmla="*/ 2548105 h 2548105"/>
              <a:gd name="connsiteX9" fmla="*/ 1533749 w 10519585"/>
              <a:gd name="connsiteY9" fmla="*/ 2175338 h 2548105"/>
              <a:gd name="connsiteX10" fmla="*/ 0 w 10519585"/>
              <a:gd name="connsiteY10" fmla="*/ 2172078 h 2548105"/>
              <a:gd name="connsiteX11" fmla="*/ 0 w 10519585"/>
              <a:gd name="connsiteY11" fmla="*/ 0 h 2548105"/>
              <a:gd name="connsiteX0" fmla="*/ 0 w 10519585"/>
              <a:gd name="connsiteY0" fmla="*/ 0 h 2548105"/>
              <a:gd name="connsiteX1" fmla="*/ 10519585 w 10519585"/>
              <a:gd name="connsiteY1" fmla="*/ 0 h 2548105"/>
              <a:gd name="connsiteX2" fmla="*/ 10519585 w 10519585"/>
              <a:gd name="connsiteY2" fmla="*/ 1267046 h 2548105"/>
              <a:gd name="connsiteX3" fmla="*/ 10519585 w 10519585"/>
              <a:gd name="connsiteY3" fmla="*/ 1267046 h 2548105"/>
              <a:gd name="connsiteX4" fmla="*/ 10519585 w 10519585"/>
              <a:gd name="connsiteY4" fmla="*/ 1810065 h 2548105"/>
              <a:gd name="connsiteX5" fmla="*/ 10519585 w 10519585"/>
              <a:gd name="connsiteY5" fmla="*/ 2172078 h 2548105"/>
              <a:gd name="connsiteX6" fmla="*/ 2196345 w 10519585"/>
              <a:gd name="connsiteY6" fmla="*/ 2209841 h 2548105"/>
              <a:gd name="connsiteX7" fmla="*/ 1741524 w 10519585"/>
              <a:gd name="connsiteY7" fmla="*/ 2548105 h 2548105"/>
              <a:gd name="connsiteX8" fmla="*/ 1533749 w 10519585"/>
              <a:gd name="connsiteY8" fmla="*/ 2175338 h 2548105"/>
              <a:gd name="connsiteX9" fmla="*/ 0 w 10519585"/>
              <a:gd name="connsiteY9" fmla="*/ 2172078 h 2548105"/>
              <a:gd name="connsiteX10" fmla="*/ 0 w 10519585"/>
              <a:gd name="connsiteY10" fmla="*/ 0 h 2548105"/>
              <a:gd name="connsiteX0" fmla="*/ 0 w 10519585"/>
              <a:gd name="connsiteY0" fmla="*/ 0 h 2548105"/>
              <a:gd name="connsiteX1" fmla="*/ 10519585 w 10519585"/>
              <a:gd name="connsiteY1" fmla="*/ 0 h 2548105"/>
              <a:gd name="connsiteX2" fmla="*/ 10519585 w 10519585"/>
              <a:gd name="connsiteY2" fmla="*/ 1267046 h 2548105"/>
              <a:gd name="connsiteX3" fmla="*/ 10519585 w 10519585"/>
              <a:gd name="connsiteY3" fmla="*/ 1267046 h 2548105"/>
              <a:gd name="connsiteX4" fmla="*/ 10519585 w 10519585"/>
              <a:gd name="connsiteY4" fmla="*/ 1810065 h 2548105"/>
              <a:gd name="connsiteX5" fmla="*/ 10519585 w 10519585"/>
              <a:gd name="connsiteY5" fmla="*/ 2172078 h 2548105"/>
              <a:gd name="connsiteX6" fmla="*/ 2196345 w 10519585"/>
              <a:gd name="connsiteY6" fmla="*/ 2209841 h 2548105"/>
              <a:gd name="connsiteX7" fmla="*/ 1741524 w 10519585"/>
              <a:gd name="connsiteY7" fmla="*/ 2548105 h 2548105"/>
              <a:gd name="connsiteX8" fmla="*/ 1533749 w 10519585"/>
              <a:gd name="connsiteY8" fmla="*/ 2175338 h 2548105"/>
              <a:gd name="connsiteX9" fmla="*/ 0 w 10519585"/>
              <a:gd name="connsiteY9" fmla="*/ 2172078 h 2548105"/>
              <a:gd name="connsiteX10" fmla="*/ 0 w 10519585"/>
              <a:gd name="connsiteY10" fmla="*/ 0 h 254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19585" h="2548105">
                <a:moveTo>
                  <a:pt x="0" y="0"/>
                </a:moveTo>
                <a:lnTo>
                  <a:pt x="10519585" y="0"/>
                </a:lnTo>
                <a:lnTo>
                  <a:pt x="10519585" y="1267046"/>
                </a:lnTo>
                <a:lnTo>
                  <a:pt x="10519585" y="1267046"/>
                </a:lnTo>
                <a:lnTo>
                  <a:pt x="10519585" y="1810065"/>
                </a:lnTo>
                <a:lnTo>
                  <a:pt x="10519585" y="2172078"/>
                </a:lnTo>
                <a:lnTo>
                  <a:pt x="2196345" y="2209841"/>
                </a:lnTo>
                <a:lnTo>
                  <a:pt x="1741524" y="2548105"/>
                </a:lnTo>
                <a:lnTo>
                  <a:pt x="1533749" y="2175338"/>
                </a:lnTo>
                <a:lnTo>
                  <a:pt x="0" y="2172078"/>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 xmlns:a16="http://schemas.microsoft.com/office/drawing/2014/main" id="{0C1114FB-5927-AC41-A547-F56355A7B574}"/>
              </a:ext>
            </a:extLst>
          </p:cNvPr>
          <p:cNvSpPr/>
          <p:nvPr/>
        </p:nvSpPr>
        <p:spPr>
          <a:xfrm>
            <a:off x="6703272" y="3841534"/>
            <a:ext cx="3212453" cy="461665"/>
          </a:xfrm>
          <a:prstGeom prst="rect">
            <a:avLst/>
          </a:prstGeom>
        </p:spPr>
        <p:txBody>
          <a:bodyPr wrap="square">
            <a:spAutoFit/>
          </a:bodyPr>
          <a:lstStyle/>
          <a:p>
            <a:r>
              <a:rPr lang="en-US" sz="2400" dirty="0">
                <a:solidFill>
                  <a:srgbClr val="303336"/>
                </a:solidFill>
                <a:latin typeface="Avenir Roman" panose="02000503020000020003" pitchFamily="2" charset="0"/>
              </a:rPr>
              <a:t>Probably missing data</a:t>
            </a:r>
            <a:endParaRPr lang="en-US" sz="2400" dirty="0">
              <a:latin typeface="Avenir Roman" panose="02000503020000020003" pitchFamily="2" charset="0"/>
            </a:endParaRPr>
          </a:p>
        </p:txBody>
      </p:sp>
      <p:sp>
        <p:nvSpPr>
          <p:cNvPr id="24" name="Rectangular Callout 1">
            <a:extLst>
              <a:ext uri="{FF2B5EF4-FFF2-40B4-BE49-F238E27FC236}">
                <a16:creationId xmlns="" xmlns:a16="http://schemas.microsoft.com/office/drawing/2014/main" id="{996692FF-B089-124D-90B7-096954EEBF3F}"/>
              </a:ext>
            </a:extLst>
          </p:cNvPr>
          <p:cNvSpPr/>
          <p:nvPr/>
        </p:nvSpPr>
        <p:spPr>
          <a:xfrm flipH="1" flipV="1">
            <a:off x="6737671" y="3706737"/>
            <a:ext cx="3448457" cy="938932"/>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787289 w 11306874"/>
              <a:gd name="connsiteY0" fmla="*/ 0 h 2548105"/>
              <a:gd name="connsiteX1" fmla="*/ 2540553 w 11306874"/>
              <a:gd name="connsiteY1" fmla="*/ 0 h 2548105"/>
              <a:gd name="connsiteX2" fmla="*/ 2540553 w 11306874"/>
              <a:gd name="connsiteY2" fmla="*/ 0 h 2548105"/>
              <a:gd name="connsiteX3" fmla="*/ 5170449 w 11306874"/>
              <a:gd name="connsiteY3" fmla="*/ 0 h 2548105"/>
              <a:gd name="connsiteX4" fmla="*/ 11306874 w 11306874"/>
              <a:gd name="connsiteY4" fmla="*/ 0 h 2548105"/>
              <a:gd name="connsiteX5" fmla="*/ 11306874 w 11306874"/>
              <a:gd name="connsiteY5" fmla="*/ 1267046 h 2548105"/>
              <a:gd name="connsiteX6" fmla="*/ 11306874 w 11306874"/>
              <a:gd name="connsiteY6" fmla="*/ 1267046 h 2548105"/>
              <a:gd name="connsiteX7" fmla="*/ 11306874 w 11306874"/>
              <a:gd name="connsiteY7" fmla="*/ 1810065 h 2548105"/>
              <a:gd name="connsiteX8" fmla="*/ 11306874 w 11306874"/>
              <a:gd name="connsiteY8" fmla="*/ 2172078 h 2548105"/>
              <a:gd name="connsiteX9" fmla="*/ 2983634 w 11306874"/>
              <a:gd name="connsiteY9" fmla="*/ 2209841 h 2548105"/>
              <a:gd name="connsiteX10" fmla="*/ 2528813 w 11306874"/>
              <a:gd name="connsiteY10" fmla="*/ 2548105 h 2548105"/>
              <a:gd name="connsiteX11" fmla="*/ 2321038 w 11306874"/>
              <a:gd name="connsiteY11" fmla="*/ 2175338 h 2548105"/>
              <a:gd name="connsiteX12" fmla="*/ 787289 w 11306874"/>
              <a:gd name="connsiteY12" fmla="*/ 2172078 h 2548105"/>
              <a:gd name="connsiteX13" fmla="*/ 787289 w 11306874"/>
              <a:gd name="connsiteY13" fmla="*/ 1810065 h 2548105"/>
              <a:gd name="connsiteX14" fmla="*/ 787289 w 11306874"/>
              <a:gd name="connsiteY14" fmla="*/ 1267046 h 2548105"/>
              <a:gd name="connsiteX15" fmla="*/ 787289 w 11306874"/>
              <a:gd name="connsiteY15" fmla="*/ 1267046 h 2548105"/>
              <a:gd name="connsiteX16" fmla="*/ 787289 w 11306874"/>
              <a:gd name="connsiteY16" fmla="*/ 0 h 2548105"/>
              <a:gd name="connsiteX0" fmla="*/ 787289 w 11306874"/>
              <a:gd name="connsiteY0" fmla="*/ 0 h 2548105"/>
              <a:gd name="connsiteX1" fmla="*/ 2540553 w 11306874"/>
              <a:gd name="connsiteY1" fmla="*/ 0 h 2548105"/>
              <a:gd name="connsiteX2" fmla="*/ 2540553 w 11306874"/>
              <a:gd name="connsiteY2" fmla="*/ 0 h 2548105"/>
              <a:gd name="connsiteX3" fmla="*/ 5170449 w 11306874"/>
              <a:gd name="connsiteY3" fmla="*/ 0 h 2548105"/>
              <a:gd name="connsiteX4" fmla="*/ 11306874 w 11306874"/>
              <a:gd name="connsiteY4" fmla="*/ 0 h 2548105"/>
              <a:gd name="connsiteX5" fmla="*/ 11306874 w 11306874"/>
              <a:gd name="connsiteY5" fmla="*/ 1267046 h 2548105"/>
              <a:gd name="connsiteX6" fmla="*/ 11306874 w 11306874"/>
              <a:gd name="connsiteY6" fmla="*/ 1267046 h 2548105"/>
              <a:gd name="connsiteX7" fmla="*/ 11306874 w 11306874"/>
              <a:gd name="connsiteY7" fmla="*/ 1810065 h 2548105"/>
              <a:gd name="connsiteX8" fmla="*/ 11306874 w 11306874"/>
              <a:gd name="connsiteY8" fmla="*/ 2172078 h 2548105"/>
              <a:gd name="connsiteX9" fmla="*/ 2983634 w 11306874"/>
              <a:gd name="connsiteY9" fmla="*/ 2209841 h 2548105"/>
              <a:gd name="connsiteX10" fmla="*/ 2528813 w 11306874"/>
              <a:gd name="connsiteY10" fmla="*/ 2548105 h 2548105"/>
              <a:gd name="connsiteX11" fmla="*/ 2321038 w 11306874"/>
              <a:gd name="connsiteY11" fmla="*/ 2175338 h 2548105"/>
              <a:gd name="connsiteX12" fmla="*/ 787289 w 11306874"/>
              <a:gd name="connsiteY12" fmla="*/ 2172078 h 2548105"/>
              <a:gd name="connsiteX13" fmla="*/ 787289 w 11306874"/>
              <a:gd name="connsiteY13" fmla="*/ 1810065 h 2548105"/>
              <a:gd name="connsiteX14" fmla="*/ 787289 w 11306874"/>
              <a:gd name="connsiteY14" fmla="*/ 1267046 h 2548105"/>
              <a:gd name="connsiteX15" fmla="*/ 787289 w 11306874"/>
              <a:gd name="connsiteY15"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267046 h 2548105"/>
              <a:gd name="connsiteX14" fmla="*/ 0 w 10519585"/>
              <a:gd name="connsiteY14"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0 h 2548105"/>
              <a:gd name="connsiteX0" fmla="*/ 0 w 10519585"/>
              <a:gd name="connsiteY0" fmla="*/ 0 h 2548105"/>
              <a:gd name="connsiteX1" fmla="*/ 1753264 w 10519585"/>
              <a:gd name="connsiteY1" fmla="*/ 0 h 2548105"/>
              <a:gd name="connsiteX2" fmla="*/ 4383160 w 10519585"/>
              <a:gd name="connsiteY2" fmla="*/ 0 h 2548105"/>
              <a:gd name="connsiteX3" fmla="*/ 10519585 w 10519585"/>
              <a:gd name="connsiteY3" fmla="*/ 0 h 2548105"/>
              <a:gd name="connsiteX4" fmla="*/ 10519585 w 10519585"/>
              <a:gd name="connsiteY4" fmla="*/ 1267046 h 2548105"/>
              <a:gd name="connsiteX5" fmla="*/ 10519585 w 10519585"/>
              <a:gd name="connsiteY5" fmla="*/ 1267046 h 2548105"/>
              <a:gd name="connsiteX6" fmla="*/ 10519585 w 10519585"/>
              <a:gd name="connsiteY6" fmla="*/ 1810065 h 2548105"/>
              <a:gd name="connsiteX7" fmla="*/ 10519585 w 10519585"/>
              <a:gd name="connsiteY7" fmla="*/ 2172078 h 2548105"/>
              <a:gd name="connsiteX8" fmla="*/ 2196345 w 10519585"/>
              <a:gd name="connsiteY8" fmla="*/ 2209841 h 2548105"/>
              <a:gd name="connsiteX9" fmla="*/ 1741524 w 10519585"/>
              <a:gd name="connsiteY9" fmla="*/ 2548105 h 2548105"/>
              <a:gd name="connsiteX10" fmla="*/ 1533749 w 10519585"/>
              <a:gd name="connsiteY10" fmla="*/ 2175338 h 2548105"/>
              <a:gd name="connsiteX11" fmla="*/ 0 w 10519585"/>
              <a:gd name="connsiteY11" fmla="*/ 2172078 h 2548105"/>
              <a:gd name="connsiteX12" fmla="*/ 0 w 10519585"/>
              <a:gd name="connsiteY12" fmla="*/ 0 h 2548105"/>
              <a:gd name="connsiteX0" fmla="*/ 0 w 10519585"/>
              <a:gd name="connsiteY0" fmla="*/ 0 h 2548105"/>
              <a:gd name="connsiteX1" fmla="*/ 4383160 w 10519585"/>
              <a:gd name="connsiteY1" fmla="*/ 0 h 2548105"/>
              <a:gd name="connsiteX2" fmla="*/ 10519585 w 10519585"/>
              <a:gd name="connsiteY2" fmla="*/ 0 h 2548105"/>
              <a:gd name="connsiteX3" fmla="*/ 10519585 w 10519585"/>
              <a:gd name="connsiteY3" fmla="*/ 1267046 h 2548105"/>
              <a:gd name="connsiteX4" fmla="*/ 10519585 w 10519585"/>
              <a:gd name="connsiteY4" fmla="*/ 1267046 h 2548105"/>
              <a:gd name="connsiteX5" fmla="*/ 10519585 w 10519585"/>
              <a:gd name="connsiteY5" fmla="*/ 1810065 h 2548105"/>
              <a:gd name="connsiteX6" fmla="*/ 10519585 w 10519585"/>
              <a:gd name="connsiteY6" fmla="*/ 2172078 h 2548105"/>
              <a:gd name="connsiteX7" fmla="*/ 2196345 w 10519585"/>
              <a:gd name="connsiteY7" fmla="*/ 2209841 h 2548105"/>
              <a:gd name="connsiteX8" fmla="*/ 1741524 w 10519585"/>
              <a:gd name="connsiteY8" fmla="*/ 2548105 h 2548105"/>
              <a:gd name="connsiteX9" fmla="*/ 1533749 w 10519585"/>
              <a:gd name="connsiteY9" fmla="*/ 2175338 h 2548105"/>
              <a:gd name="connsiteX10" fmla="*/ 0 w 10519585"/>
              <a:gd name="connsiteY10" fmla="*/ 2172078 h 2548105"/>
              <a:gd name="connsiteX11" fmla="*/ 0 w 10519585"/>
              <a:gd name="connsiteY11" fmla="*/ 0 h 2548105"/>
              <a:gd name="connsiteX0" fmla="*/ 0 w 10519585"/>
              <a:gd name="connsiteY0" fmla="*/ 0 h 2548105"/>
              <a:gd name="connsiteX1" fmla="*/ 10519585 w 10519585"/>
              <a:gd name="connsiteY1" fmla="*/ 0 h 2548105"/>
              <a:gd name="connsiteX2" fmla="*/ 10519585 w 10519585"/>
              <a:gd name="connsiteY2" fmla="*/ 1267046 h 2548105"/>
              <a:gd name="connsiteX3" fmla="*/ 10519585 w 10519585"/>
              <a:gd name="connsiteY3" fmla="*/ 1267046 h 2548105"/>
              <a:gd name="connsiteX4" fmla="*/ 10519585 w 10519585"/>
              <a:gd name="connsiteY4" fmla="*/ 1810065 h 2548105"/>
              <a:gd name="connsiteX5" fmla="*/ 10519585 w 10519585"/>
              <a:gd name="connsiteY5" fmla="*/ 2172078 h 2548105"/>
              <a:gd name="connsiteX6" fmla="*/ 2196345 w 10519585"/>
              <a:gd name="connsiteY6" fmla="*/ 2209841 h 2548105"/>
              <a:gd name="connsiteX7" fmla="*/ 1741524 w 10519585"/>
              <a:gd name="connsiteY7" fmla="*/ 2548105 h 2548105"/>
              <a:gd name="connsiteX8" fmla="*/ 1533749 w 10519585"/>
              <a:gd name="connsiteY8" fmla="*/ 2175338 h 2548105"/>
              <a:gd name="connsiteX9" fmla="*/ 0 w 10519585"/>
              <a:gd name="connsiteY9" fmla="*/ 2172078 h 2548105"/>
              <a:gd name="connsiteX10" fmla="*/ 0 w 10519585"/>
              <a:gd name="connsiteY10" fmla="*/ 0 h 2548105"/>
              <a:gd name="connsiteX0" fmla="*/ 0 w 10519585"/>
              <a:gd name="connsiteY0" fmla="*/ 0 h 2548105"/>
              <a:gd name="connsiteX1" fmla="*/ 10519585 w 10519585"/>
              <a:gd name="connsiteY1" fmla="*/ 0 h 2548105"/>
              <a:gd name="connsiteX2" fmla="*/ 10519585 w 10519585"/>
              <a:gd name="connsiteY2" fmla="*/ 1267046 h 2548105"/>
              <a:gd name="connsiteX3" fmla="*/ 10519585 w 10519585"/>
              <a:gd name="connsiteY3" fmla="*/ 1267046 h 2548105"/>
              <a:gd name="connsiteX4" fmla="*/ 10519585 w 10519585"/>
              <a:gd name="connsiteY4" fmla="*/ 1810065 h 2548105"/>
              <a:gd name="connsiteX5" fmla="*/ 10519585 w 10519585"/>
              <a:gd name="connsiteY5" fmla="*/ 2172078 h 2548105"/>
              <a:gd name="connsiteX6" fmla="*/ 2196345 w 10519585"/>
              <a:gd name="connsiteY6" fmla="*/ 2209841 h 2548105"/>
              <a:gd name="connsiteX7" fmla="*/ 1741524 w 10519585"/>
              <a:gd name="connsiteY7" fmla="*/ 2548105 h 2548105"/>
              <a:gd name="connsiteX8" fmla="*/ 1533749 w 10519585"/>
              <a:gd name="connsiteY8" fmla="*/ 2175338 h 2548105"/>
              <a:gd name="connsiteX9" fmla="*/ 0 w 10519585"/>
              <a:gd name="connsiteY9" fmla="*/ 2172078 h 2548105"/>
              <a:gd name="connsiteX10" fmla="*/ 0 w 10519585"/>
              <a:gd name="connsiteY10" fmla="*/ 0 h 254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19585" h="2548105">
                <a:moveTo>
                  <a:pt x="0" y="0"/>
                </a:moveTo>
                <a:lnTo>
                  <a:pt x="10519585" y="0"/>
                </a:lnTo>
                <a:lnTo>
                  <a:pt x="10519585" y="1267046"/>
                </a:lnTo>
                <a:lnTo>
                  <a:pt x="10519585" y="1267046"/>
                </a:lnTo>
                <a:lnTo>
                  <a:pt x="10519585" y="1810065"/>
                </a:lnTo>
                <a:lnTo>
                  <a:pt x="10519585" y="2172078"/>
                </a:lnTo>
                <a:lnTo>
                  <a:pt x="2196345" y="2209841"/>
                </a:lnTo>
                <a:lnTo>
                  <a:pt x="1741524" y="2548105"/>
                </a:lnTo>
                <a:lnTo>
                  <a:pt x="1533749" y="2175338"/>
                </a:lnTo>
                <a:lnTo>
                  <a:pt x="0" y="2172078"/>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 xmlns:a16="http://schemas.microsoft.com/office/drawing/2014/main" id="{34CA34A8-16BE-AF4A-8EE5-A638D1A43273}"/>
              </a:ext>
            </a:extLst>
          </p:cNvPr>
          <p:cNvSpPr/>
          <p:nvPr/>
        </p:nvSpPr>
        <p:spPr>
          <a:xfrm>
            <a:off x="6855672" y="3993934"/>
            <a:ext cx="3212453"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Probably missing data</a:t>
            </a:r>
            <a:endParaRPr lang="en-US" sz="2400" dirty="0">
              <a:latin typeface="Avenir Roman" panose="02000503020000020003" pitchFamily="2" charset="0"/>
            </a:endParaRPr>
          </a:p>
        </p:txBody>
      </p:sp>
      <p:sp>
        <p:nvSpPr>
          <p:cNvPr id="26" name="Rectangle 25">
            <a:extLst>
              <a:ext uri="{FF2B5EF4-FFF2-40B4-BE49-F238E27FC236}">
                <a16:creationId xmlns="" xmlns:a16="http://schemas.microsoft.com/office/drawing/2014/main" id="{374E7CDF-9849-2442-9E73-387685786F5B}"/>
              </a:ext>
            </a:extLst>
          </p:cNvPr>
          <p:cNvSpPr/>
          <p:nvPr/>
        </p:nvSpPr>
        <p:spPr>
          <a:xfrm>
            <a:off x="4331669" y="2134381"/>
            <a:ext cx="3754177"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Probably inaccurate data</a:t>
            </a:r>
            <a:endParaRPr lang="en-US" sz="2400" dirty="0">
              <a:latin typeface="Avenir Roman" panose="02000503020000020003" pitchFamily="2" charset="0"/>
            </a:endParaRPr>
          </a:p>
        </p:txBody>
      </p:sp>
      <p:sp>
        <p:nvSpPr>
          <p:cNvPr id="27" name="Rectangle 26">
            <a:extLst>
              <a:ext uri="{FF2B5EF4-FFF2-40B4-BE49-F238E27FC236}">
                <a16:creationId xmlns="" xmlns:a16="http://schemas.microsoft.com/office/drawing/2014/main" id="{F4BB106F-C925-7D4E-876E-0EC328B01B55}"/>
              </a:ext>
            </a:extLst>
          </p:cNvPr>
          <p:cNvSpPr/>
          <p:nvPr/>
        </p:nvSpPr>
        <p:spPr>
          <a:xfrm>
            <a:off x="2400766" y="5057910"/>
            <a:ext cx="8232168" cy="830997"/>
          </a:xfrm>
          <a:prstGeom prst="rect">
            <a:avLst/>
          </a:prstGeom>
        </p:spPr>
        <p:txBody>
          <a:bodyPr wrap="square">
            <a:spAutoFit/>
          </a:bodyPr>
          <a:lstStyle/>
          <a:p>
            <a:r>
              <a:rPr lang="en-US" sz="2400" dirty="0">
                <a:solidFill>
                  <a:srgbClr val="303336"/>
                </a:solidFill>
                <a:latin typeface="Avenir Roman" panose="02000503020000020003" pitchFamily="2" charset="0"/>
              </a:rPr>
              <a:t>Readouts from a mysterious sensor that was purchased from a local yard sale. </a:t>
            </a:r>
            <a:endParaRPr lang="en-US" sz="2400" dirty="0">
              <a:latin typeface="Avenir Roman" panose="02000503020000020003" pitchFamily="2" charset="0"/>
            </a:endParaRPr>
          </a:p>
        </p:txBody>
      </p:sp>
      <p:sp>
        <p:nvSpPr>
          <p:cNvPr id="28" name="Slide Number Placeholder 9">
            <a:extLst>
              <a:ext uri="{FF2B5EF4-FFF2-40B4-BE49-F238E27FC236}">
                <a16:creationId xmlns="" xmlns:a16="http://schemas.microsoft.com/office/drawing/2014/main" id="{69CEACF5-4B5B-1344-AED1-363A9F46EA96}"/>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6</a:t>
            </a:fld>
            <a:endParaRPr lang="en-US" dirty="0"/>
          </a:p>
        </p:txBody>
      </p:sp>
    </p:spTree>
    <p:extLst>
      <p:ext uri="{BB962C8B-B14F-4D97-AF65-F5344CB8AC3E}">
        <p14:creationId xmlns:p14="http://schemas.microsoft.com/office/powerpoint/2010/main" val="36752247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 xmlns:a16="http://schemas.microsoft.com/office/drawing/2014/main" id="{E025F749-47B6-F34E-8C10-E262AFA591F2}"/>
              </a:ext>
            </a:extLst>
          </p:cNvPr>
          <p:cNvSpPr/>
          <p:nvPr/>
        </p:nvSpPr>
        <p:spPr>
          <a:xfrm>
            <a:off x="2400766" y="5057910"/>
            <a:ext cx="8232168" cy="830997"/>
          </a:xfrm>
          <a:prstGeom prst="rect">
            <a:avLst/>
          </a:prstGeom>
        </p:spPr>
        <p:txBody>
          <a:bodyPr wrap="square">
            <a:spAutoFit/>
          </a:bodyPr>
          <a:lstStyle/>
          <a:p>
            <a:r>
              <a:rPr lang="en-US" sz="2400" dirty="0">
                <a:solidFill>
                  <a:srgbClr val="303336"/>
                </a:solidFill>
                <a:latin typeface="Avenir Roman" panose="02000503020000020003" pitchFamily="2" charset="0"/>
              </a:rPr>
              <a:t>Readouts from a mysterious sensor that was purchased from a local yard sale. </a:t>
            </a:r>
            <a:endParaRPr lang="en-US" sz="2400" dirty="0">
              <a:latin typeface="Avenir Roman" panose="02000503020000020003" pitchFamily="2" charset="0"/>
            </a:endParaRPr>
          </a:p>
        </p:txBody>
      </p:sp>
      <p:sp>
        <p:nvSpPr>
          <p:cNvPr id="22" name="Rectangle 21">
            <a:extLst>
              <a:ext uri="{FF2B5EF4-FFF2-40B4-BE49-F238E27FC236}">
                <a16:creationId xmlns="" xmlns:a16="http://schemas.microsoft.com/office/drawing/2014/main" id="{302CFBDD-DD39-7040-BEEC-82A9E02807C7}"/>
              </a:ext>
            </a:extLst>
          </p:cNvPr>
          <p:cNvSpPr/>
          <p:nvPr/>
        </p:nvSpPr>
        <p:spPr>
          <a:xfrm>
            <a:off x="1063718" y="322731"/>
            <a:ext cx="10290081" cy="86906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 xmlns:a16="http://schemas.microsoft.com/office/drawing/2014/main" id="{98B7CA55-066D-DE4F-98F1-19E39CB74039}"/>
              </a:ext>
            </a:extLst>
          </p:cNvPr>
          <p:cNvSpPr/>
          <p:nvPr/>
        </p:nvSpPr>
        <p:spPr>
          <a:xfrm>
            <a:off x="1063719" y="360800"/>
            <a:ext cx="10145120" cy="830997"/>
          </a:xfrm>
          <a:prstGeom prst="rect">
            <a:avLst/>
          </a:prstGeom>
        </p:spPr>
        <p:txBody>
          <a:bodyPr wrap="square" anchor="b">
            <a:spAutoFit/>
          </a:bodyPr>
          <a:lstStyle/>
          <a:p>
            <a:pPr algn="ctr"/>
            <a:r>
              <a:rPr lang="en-US" sz="2400" dirty="0">
                <a:latin typeface="Avenir Roman" panose="02000503020000020003" pitchFamily="2" charset="0"/>
              </a:rPr>
              <a:t>Factual information (such as measurements or statistics) used as a basis for reasoning, discussion, or calculation</a:t>
            </a:r>
            <a:endParaRPr lang="en-US" sz="2400" dirty="0">
              <a:solidFill>
                <a:schemeClr val="tx1">
                  <a:lumMod val="75000"/>
                  <a:lumOff val="25000"/>
                </a:schemeClr>
              </a:solidFill>
              <a:latin typeface="Avenir Roman" panose="02000503020000020003" pitchFamily="2" charset="0"/>
            </a:endParaRPr>
          </a:p>
        </p:txBody>
      </p:sp>
      <p:sp>
        <p:nvSpPr>
          <p:cNvPr id="14" name="Rectangle 13">
            <a:extLst>
              <a:ext uri="{FF2B5EF4-FFF2-40B4-BE49-F238E27FC236}">
                <a16:creationId xmlns="" xmlns:a16="http://schemas.microsoft.com/office/drawing/2014/main" id="{987EE7C0-5528-034A-8399-87BE0A48AA79}"/>
              </a:ext>
            </a:extLst>
          </p:cNvPr>
          <p:cNvSpPr/>
          <p:nvPr/>
        </p:nvSpPr>
        <p:spPr>
          <a:xfrm>
            <a:off x="2400766" y="1711973"/>
            <a:ext cx="8232169" cy="461665"/>
          </a:xfrm>
          <a:prstGeom prst="rect">
            <a:avLst/>
          </a:prstGeom>
        </p:spPr>
        <p:txBody>
          <a:bodyPr wrap="square">
            <a:spAutoFit/>
          </a:bodyPr>
          <a:lstStyle/>
          <a:p>
            <a:r>
              <a:rPr lang="en-US" sz="2400" dirty="0">
                <a:solidFill>
                  <a:srgbClr val="303336"/>
                </a:solidFill>
                <a:latin typeface="Avenir Roman" panose="02000503020000020003" pitchFamily="2" charset="0"/>
              </a:rPr>
              <a:t>Measurements from a thermometer every hour for a year </a:t>
            </a:r>
            <a:endParaRPr lang="en-US" sz="2400" dirty="0">
              <a:latin typeface="Avenir Roman" panose="02000503020000020003" pitchFamily="2" charset="0"/>
            </a:endParaRPr>
          </a:p>
        </p:txBody>
      </p:sp>
      <p:sp>
        <p:nvSpPr>
          <p:cNvPr id="15" name="Rectangle 14">
            <a:extLst>
              <a:ext uri="{FF2B5EF4-FFF2-40B4-BE49-F238E27FC236}">
                <a16:creationId xmlns="" xmlns:a16="http://schemas.microsoft.com/office/drawing/2014/main" id="{5ED6B2E2-B4E4-7F47-A32D-84D06711BC8A}"/>
              </a:ext>
            </a:extLst>
          </p:cNvPr>
          <p:cNvSpPr/>
          <p:nvPr/>
        </p:nvSpPr>
        <p:spPr>
          <a:xfrm>
            <a:off x="488206" y="1711973"/>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1</a:t>
            </a:r>
          </a:p>
        </p:txBody>
      </p:sp>
      <p:sp>
        <p:nvSpPr>
          <p:cNvPr id="16" name="Rectangle 15">
            <a:extLst>
              <a:ext uri="{FF2B5EF4-FFF2-40B4-BE49-F238E27FC236}">
                <a16:creationId xmlns="" xmlns:a16="http://schemas.microsoft.com/office/drawing/2014/main" id="{8FBEEFD6-E43E-1746-A4B9-83AA63377806}"/>
              </a:ext>
            </a:extLst>
          </p:cNvPr>
          <p:cNvSpPr/>
          <p:nvPr/>
        </p:nvSpPr>
        <p:spPr>
          <a:xfrm>
            <a:off x="2400765" y="2875740"/>
            <a:ext cx="8232169" cy="830997"/>
          </a:xfrm>
          <a:prstGeom prst="rect">
            <a:avLst/>
          </a:prstGeom>
        </p:spPr>
        <p:txBody>
          <a:bodyPr wrap="square">
            <a:spAutoFit/>
          </a:bodyPr>
          <a:lstStyle/>
          <a:p>
            <a:r>
              <a:rPr lang="en-US" sz="2400" dirty="0">
                <a:solidFill>
                  <a:srgbClr val="303336"/>
                </a:solidFill>
                <a:latin typeface="Avenir Roman" panose="02000503020000020003" pitchFamily="2" charset="0"/>
              </a:rPr>
              <a:t>Counts from a person who tracks the days that a particular hummingbird visits his birdfeeder across an entire year</a:t>
            </a:r>
            <a:endParaRPr lang="en-US" sz="2400" dirty="0">
              <a:latin typeface="Avenir Roman" panose="02000503020000020003" pitchFamily="2" charset="0"/>
            </a:endParaRPr>
          </a:p>
        </p:txBody>
      </p:sp>
      <p:sp>
        <p:nvSpPr>
          <p:cNvPr id="17" name="Rectangle 16">
            <a:extLst>
              <a:ext uri="{FF2B5EF4-FFF2-40B4-BE49-F238E27FC236}">
                <a16:creationId xmlns="" xmlns:a16="http://schemas.microsoft.com/office/drawing/2014/main" id="{E5AFC14B-9309-C249-93FB-A96663504A1F}"/>
              </a:ext>
            </a:extLst>
          </p:cNvPr>
          <p:cNvSpPr/>
          <p:nvPr/>
        </p:nvSpPr>
        <p:spPr>
          <a:xfrm>
            <a:off x="2400765" y="3944650"/>
            <a:ext cx="3735514" cy="461665"/>
          </a:xfrm>
          <a:prstGeom prst="rect">
            <a:avLst/>
          </a:prstGeom>
        </p:spPr>
        <p:txBody>
          <a:bodyPr wrap="square">
            <a:spAutoFit/>
          </a:bodyPr>
          <a:lstStyle/>
          <a:p>
            <a:r>
              <a:rPr lang="en-US" sz="2400" dirty="0">
                <a:solidFill>
                  <a:srgbClr val="303336"/>
                </a:solidFill>
                <a:latin typeface="Avenir Roman" panose="02000503020000020003" pitchFamily="2" charset="0"/>
              </a:rPr>
              <a:t>Tweets from a politician</a:t>
            </a:r>
            <a:endParaRPr lang="en-US" sz="2400" dirty="0">
              <a:latin typeface="Avenir Roman" panose="02000503020000020003" pitchFamily="2" charset="0"/>
            </a:endParaRPr>
          </a:p>
        </p:txBody>
      </p:sp>
      <p:sp>
        <p:nvSpPr>
          <p:cNvPr id="19" name="Rectangle 18">
            <a:extLst>
              <a:ext uri="{FF2B5EF4-FFF2-40B4-BE49-F238E27FC236}">
                <a16:creationId xmlns="" xmlns:a16="http://schemas.microsoft.com/office/drawing/2014/main" id="{9BA7BC17-DD7F-7643-9433-F4E7B46C0BF8}"/>
              </a:ext>
            </a:extLst>
          </p:cNvPr>
          <p:cNvSpPr/>
          <p:nvPr/>
        </p:nvSpPr>
        <p:spPr>
          <a:xfrm>
            <a:off x="488206" y="2829574"/>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2</a:t>
            </a:r>
          </a:p>
        </p:txBody>
      </p:sp>
      <p:sp>
        <p:nvSpPr>
          <p:cNvPr id="20" name="Rectangle 19">
            <a:extLst>
              <a:ext uri="{FF2B5EF4-FFF2-40B4-BE49-F238E27FC236}">
                <a16:creationId xmlns="" xmlns:a16="http://schemas.microsoft.com/office/drawing/2014/main" id="{8C06A079-836D-0947-9FFC-E20E2D7DDA74}"/>
              </a:ext>
            </a:extLst>
          </p:cNvPr>
          <p:cNvSpPr/>
          <p:nvPr/>
        </p:nvSpPr>
        <p:spPr>
          <a:xfrm>
            <a:off x="488206" y="3944650"/>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3</a:t>
            </a:r>
          </a:p>
        </p:txBody>
      </p:sp>
      <p:sp>
        <p:nvSpPr>
          <p:cNvPr id="21" name="Rectangle 20">
            <a:extLst>
              <a:ext uri="{FF2B5EF4-FFF2-40B4-BE49-F238E27FC236}">
                <a16:creationId xmlns="" xmlns:a16="http://schemas.microsoft.com/office/drawing/2014/main" id="{5DF1F159-C97E-404F-B740-BD69C21BEEEA}"/>
              </a:ext>
            </a:extLst>
          </p:cNvPr>
          <p:cNvSpPr/>
          <p:nvPr/>
        </p:nvSpPr>
        <p:spPr>
          <a:xfrm>
            <a:off x="488206" y="5057910"/>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4</a:t>
            </a:r>
          </a:p>
        </p:txBody>
      </p:sp>
      <p:sp>
        <p:nvSpPr>
          <p:cNvPr id="24" name="Rectangular Callout 1">
            <a:extLst>
              <a:ext uri="{FF2B5EF4-FFF2-40B4-BE49-F238E27FC236}">
                <a16:creationId xmlns="" xmlns:a16="http://schemas.microsoft.com/office/drawing/2014/main" id="{996692FF-B089-124D-90B7-096954EEBF3F}"/>
              </a:ext>
            </a:extLst>
          </p:cNvPr>
          <p:cNvSpPr/>
          <p:nvPr/>
        </p:nvSpPr>
        <p:spPr>
          <a:xfrm flipV="1">
            <a:off x="2097680" y="4368186"/>
            <a:ext cx="4825031" cy="889614"/>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787289 w 11306874"/>
              <a:gd name="connsiteY0" fmla="*/ 0 h 2548105"/>
              <a:gd name="connsiteX1" fmla="*/ 2540553 w 11306874"/>
              <a:gd name="connsiteY1" fmla="*/ 0 h 2548105"/>
              <a:gd name="connsiteX2" fmla="*/ 2540553 w 11306874"/>
              <a:gd name="connsiteY2" fmla="*/ 0 h 2548105"/>
              <a:gd name="connsiteX3" fmla="*/ 5170449 w 11306874"/>
              <a:gd name="connsiteY3" fmla="*/ 0 h 2548105"/>
              <a:gd name="connsiteX4" fmla="*/ 11306874 w 11306874"/>
              <a:gd name="connsiteY4" fmla="*/ 0 h 2548105"/>
              <a:gd name="connsiteX5" fmla="*/ 11306874 w 11306874"/>
              <a:gd name="connsiteY5" fmla="*/ 1267046 h 2548105"/>
              <a:gd name="connsiteX6" fmla="*/ 11306874 w 11306874"/>
              <a:gd name="connsiteY6" fmla="*/ 1267046 h 2548105"/>
              <a:gd name="connsiteX7" fmla="*/ 11306874 w 11306874"/>
              <a:gd name="connsiteY7" fmla="*/ 1810065 h 2548105"/>
              <a:gd name="connsiteX8" fmla="*/ 11306874 w 11306874"/>
              <a:gd name="connsiteY8" fmla="*/ 2172078 h 2548105"/>
              <a:gd name="connsiteX9" fmla="*/ 2983634 w 11306874"/>
              <a:gd name="connsiteY9" fmla="*/ 2209841 h 2548105"/>
              <a:gd name="connsiteX10" fmla="*/ 2528813 w 11306874"/>
              <a:gd name="connsiteY10" fmla="*/ 2548105 h 2548105"/>
              <a:gd name="connsiteX11" fmla="*/ 2321038 w 11306874"/>
              <a:gd name="connsiteY11" fmla="*/ 2175338 h 2548105"/>
              <a:gd name="connsiteX12" fmla="*/ 787289 w 11306874"/>
              <a:gd name="connsiteY12" fmla="*/ 2172078 h 2548105"/>
              <a:gd name="connsiteX13" fmla="*/ 787289 w 11306874"/>
              <a:gd name="connsiteY13" fmla="*/ 1810065 h 2548105"/>
              <a:gd name="connsiteX14" fmla="*/ 787289 w 11306874"/>
              <a:gd name="connsiteY14" fmla="*/ 1267046 h 2548105"/>
              <a:gd name="connsiteX15" fmla="*/ 787289 w 11306874"/>
              <a:gd name="connsiteY15" fmla="*/ 1267046 h 2548105"/>
              <a:gd name="connsiteX16" fmla="*/ 787289 w 11306874"/>
              <a:gd name="connsiteY16" fmla="*/ 0 h 2548105"/>
              <a:gd name="connsiteX0" fmla="*/ 787289 w 11306874"/>
              <a:gd name="connsiteY0" fmla="*/ 0 h 2548105"/>
              <a:gd name="connsiteX1" fmla="*/ 2540553 w 11306874"/>
              <a:gd name="connsiteY1" fmla="*/ 0 h 2548105"/>
              <a:gd name="connsiteX2" fmla="*/ 2540553 w 11306874"/>
              <a:gd name="connsiteY2" fmla="*/ 0 h 2548105"/>
              <a:gd name="connsiteX3" fmla="*/ 5170449 w 11306874"/>
              <a:gd name="connsiteY3" fmla="*/ 0 h 2548105"/>
              <a:gd name="connsiteX4" fmla="*/ 11306874 w 11306874"/>
              <a:gd name="connsiteY4" fmla="*/ 0 h 2548105"/>
              <a:gd name="connsiteX5" fmla="*/ 11306874 w 11306874"/>
              <a:gd name="connsiteY5" fmla="*/ 1267046 h 2548105"/>
              <a:gd name="connsiteX6" fmla="*/ 11306874 w 11306874"/>
              <a:gd name="connsiteY6" fmla="*/ 1267046 h 2548105"/>
              <a:gd name="connsiteX7" fmla="*/ 11306874 w 11306874"/>
              <a:gd name="connsiteY7" fmla="*/ 1810065 h 2548105"/>
              <a:gd name="connsiteX8" fmla="*/ 11306874 w 11306874"/>
              <a:gd name="connsiteY8" fmla="*/ 2172078 h 2548105"/>
              <a:gd name="connsiteX9" fmla="*/ 2983634 w 11306874"/>
              <a:gd name="connsiteY9" fmla="*/ 2209841 h 2548105"/>
              <a:gd name="connsiteX10" fmla="*/ 2528813 w 11306874"/>
              <a:gd name="connsiteY10" fmla="*/ 2548105 h 2548105"/>
              <a:gd name="connsiteX11" fmla="*/ 2321038 w 11306874"/>
              <a:gd name="connsiteY11" fmla="*/ 2175338 h 2548105"/>
              <a:gd name="connsiteX12" fmla="*/ 787289 w 11306874"/>
              <a:gd name="connsiteY12" fmla="*/ 2172078 h 2548105"/>
              <a:gd name="connsiteX13" fmla="*/ 787289 w 11306874"/>
              <a:gd name="connsiteY13" fmla="*/ 1810065 h 2548105"/>
              <a:gd name="connsiteX14" fmla="*/ 787289 w 11306874"/>
              <a:gd name="connsiteY14" fmla="*/ 1267046 h 2548105"/>
              <a:gd name="connsiteX15" fmla="*/ 787289 w 11306874"/>
              <a:gd name="connsiteY15"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267046 h 2548105"/>
              <a:gd name="connsiteX14" fmla="*/ 0 w 10519585"/>
              <a:gd name="connsiteY14"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0 h 2548105"/>
              <a:gd name="connsiteX0" fmla="*/ 0 w 10519585"/>
              <a:gd name="connsiteY0" fmla="*/ 0 h 2548105"/>
              <a:gd name="connsiteX1" fmla="*/ 1753264 w 10519585"/>
              <a:gd name="connsiteY1" fmla="*/ 0 h 2548105"/>
              <a:gd name="connsiteX2" fmla="*/ 4383160 w 10519585"/>
              <a:gd name="connsiteY2" fmla="*/ 0 h 2548105"/>
              <a:gd name="connsiteX3" fmla="*/ 10519585 w 10519585"/>
              <a:gd name="connsiteY3" fmla="*/ 0 h 2548105"/>
              <a:gd name="connsiteX4" fmla="*/ 10519585 w 10519585"/>
              <a:gd name="connsiteY4" fmla="*/ 1267046 h 2548105"/>
              <a:gd name="connsiteX5" fmla="*/ 10519585 w 10519585"/>
              <a:gd name="connsiteY5" fmla="*/ 1267046 h 2548105"/>
              <a:gd name="connsiteX6" fmla="*/ 10519585 w 10519585"/>
              <a:gd name="connsiteY6" fmla="*/ 1810065 h 2548105"/>
              <a:gd name="connsiteX7" fmla="*/ 10519585 w 10519585"/>
              <a:gd name="connsiteY7" fmla="*/ 2172078 h 2548105"/>
              <a:gd name="connsiteX8" fmla="*/ 2196345 w 10519585"/>
              <a:gd name="connsiteY8" fmla="*/ 2209841 h 2548105"/>
              <a:gd name="connsiteX9" fmla="*/ 1741524 w 10519585"/>
              <a:gd name="connsiteY9" fmla="*/ 2548105 h 2548105"/>
              <a:gd name="connsiteX10" fmla="*/ 1533749 w 10519585"/>
              <a:gd name="connsiteY10" fmla="*/ 2175338 h 2548105"/>
              <a:gd name="connsiteX11" fmla="*/ 0 w 10519585"/>
              <a:gd name="connsiteY11" fmla="*/ 2172078 h 2548105"/>
              <a:gd name="connsiteX12" fmla="*/ 0 w 10519585"/>
              <a:gd name="connsiteY12" fmla="*/ 0 h 2548105"/>
              <a:gd name="connsiteX0" fmla="*/ 0 w 10519585"/>
              <a:gd name="connsiteY0" fmla="*/ 0 h 2548105"/>
              <a:gd name="connsiteX1" fmla="*/ 4383160 w 10519585"/>
              <a:gd name="connsiteY1" fmla="*/ 0 h 2548105"/>
              <a:gd name="connsiteX2" fmla="*/ 10519585 w 10519585"/>
              <a:gd name="connsiteY2" fmla="*/ 0 h 2548105"/>
              <a:gd name="connsiteX3" fmla="*/ 10519585 w 10519585"/>
              <a:gd name="connsiteY3" fmla="*/ 1267046 h 2548105"/>
              <a:gd name="connsiteX4" fmla="*/ 10519585 w 10519585"/>
              <a:gd name="connsiteY4" fmla="*/ 1267046 h 2548105"/>
              <a:gd name="connsiteX5" fmla="*/ 10519585 w 10519585"/>
              <a:gd name="connsiteY5" fmla="*/ 1810065 h 2548105"/>
              <a:gd name="connsiteX6" fmla="*/ 10519585 w 10519585"/>
              <a:gd name="connsiteY6" fmla="*/ 2172078 h 2548105"/>
              <a:gd name="connsiteX7" fmla="*/ 2196345 w 10519585"/>
              <a:gd name="connsiteY7" fmla="*/ 2209841 h 2548105"/>
              <a:gd name="connsiteX8" fmla="*/ 1741524 w 10519585"/>
              <a:gd name="connsiteY8" fmla="*/ 2548105 h 2548105"/>
              <a:gd name="connsiteX9" fmla="*/ 1533749 w 10519585"/>
              <a:gd name="connsiteY9" fmla="*/ 2175338 h 2548105"/>
              <a:gd name="connsiteX10" fmla="*/ 0 w 10519585"/>
              <a:gd name="connsiteY10" fmla="*/ 2172078 h 2548105"/>
              <a:gd name="connsiteX11" fmla="*/ 0 w 10519585"/>
              <a:gd name="connsiteY11" fmla="*/ 0 h 2548105"/>
              <a:gd name="connsiteX0" fmla="*/ 0 w 10519585"/>
              <a:gd name="connsiteY0" fmla="*/ 0 h 2548105"/>
              <a:gd name="connsiteX1" fmla="*/ 10519585 w 10519585"/>
              <a:gd name="connsiteY1" fmla="*/ 0 h 2548105"/>
              <a:gd name="connsiteX2" fmla="*/ 10519585 w 10519585"/>
              <a:gd name="connsiteY2" fmla="*/ 1267046 h 2548105"/>
              <a:gd name="connsiteX3" fmla="*/ 10519585 w 10519585"/>
              <a:gd name="connsiteY3" fmla="*/ 1267046 h 2548105"/>
              <a:gd name="connsiteX4" fmla="*/ 10519585 w 10519585"/>
              <a:gd name="connsiteY4" fmla="*/ 1810065 h 2548105"/>
              <a:gd name="connsiteX5" fmla="*/ 10519585 w 10519585"/>
              <a:gd name="connsiteY5" fmla="*/ 2172078 h 2548105"/>
              <a:gd name="connsiteX6" fmla="*/ 2196345 w 10519585"/>
              <a:gd name="connsiteY6" fmla="*/ 2209841 h 2548105"/>
              <a:gd name="connsiteX7" fmla="*/ 1741524 w 10519585"/>
              <a:gd name="connsiteY7" fmla="*/ 2548105 h 2548105"/>
              <a:gd name="connsiteX8" fmla="*/ 1533749 w 10519585"/>
              <a:gd name="connsiteY8" fmla="*/ 2175338 h 2548105"/>
              <a:gd name="connsiteX9" fmla="*/ 0 w 10519585"/>
              <a:gd name="connsiteY9" fmla="*/ 2172078 h 2548105"/>
              <a:gd name="connsiteX10" fmla="*/ 0 w 10519585"/>
              <a:gd name="connsiteY10" fmla="*/ 0 h 2548105"/>
              <a:gd name="connsiteX0" fmla="*/ 0 w 10519585"/>
              <a:gd name="connsiteY0" fmla="*/ 0 h 2548105"/>
              <a:gd name="connsiteX1" fmla="*/ 10519585 w 10519585"/>
              <a:gd name="connsiteY1" fmla="*/ 0 h 2548105"/>
              <a:gd name="connsiteX2" fmla="*/ 10519585 w 10519585"/>
              <a:gd name="connsiteY2" fmla="*/ 1267046 h 2548105"/>
              <a:gd name="connsiteX3" fmla="*/ 10519585 w 10519585"/>
              <a:gd name="connsiteY3" fmla="*/ 1267046 h 2548105"/>
              <a:gd name="connsiteX4" fmla="*/ 10519585 w 10519585"/>
              <a:gd name="connsiteY4" fmla="*/ 1810065 h 2548105"/>
              <a:gd name="connsiteX5" fmla="*/ 10519585 w 10519585"/>
              <a:gd name="connsiteY5" fmla="*/ 2172078 h 2548105"/>
              <a:gd name="connsiteX6" fmla="*/ 2196345 w 10519585"/>
              <a:gd name="connsiteY6" fmla="*/ 2209841 h 2548105"/>
              <a:gd name="connsiteX7" fmla="*/ 1741524 w 10519585"/>
              <a:gd name="connsiteY7" fmla="*/ 2548105 h 2548105"/>
              <a:gd name="connsiteX8" fmla="*/ 1533749 w 10519585"/>
              <a:gd name="connsiteY8" fmla="*/ 2175338 h 2548105"/>
              <a:gd name="connsiteX9" fmla="*/ 0 w 10519585"/>
              <a:gd name="connsiteY9" fmla="*/ 2172078 h 2548105"/>
              <a:gd name="connsiteX10" fmla="*/ 0 w 10519585"/>
              <a:gd name="connsiteY10" fmla="*/ 0 h 254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19585" h="2548105">
                <a:moveTo>
                  <a:pt x="0" y="0"/>
                </a:moveTo>
                <a:lnTo>
                  <a:pt x="10519585" y="0"/>
                </a:lnTo>
                <a:lnTo>
                  <a:pt x="10519585" y="1267046"/>
                </a:lnTo>
                <a:lnTo>
                  <a:pt x="10519585" y="1267046"/>
                </a:lnTo>
                <a:lnTo>
                  <a:pt x="10519585" y="1810065"/>
                </a:lnTo>
                <a:lnTo>
                  <a:pt x="10519585" y="2172078"/>
                </a:lnTo>
                <a:lnTo>
                  <a:pt x="2196345" y="2209841"/>
                </a:lnTo>
                <a:lnTo>
                  <a:pt x="1741524" y="2548105"/>
                </a:lnTo>
                <a:lnTo>
                  <a:pt x="1533749" y="2175338"/>
                </a:lnTo>
                <a:lnTo>
                  <a:pt x="0" y="2172078"/>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 xmlns:a16="http://schemas.microsoft.com/office/drawing/2014/main" id="{E841FF92-E94C-2E44-A9AE-04FA37B5D393}"/>
              </a:ext>
            </a:extLst>
          </p:cNvPr>
          <p:cNvSpPr/>
          <p:nvPr/>
        </p:nvSpPr>
        <p:spPr>
          <a:xfrm>
            <a:off x="2097680" y="4667665"/>
            <a:ext cx="4825031" cy="461665"/>
          </a:xfrm>
          <a:prstGeom prst="rect">
            <a:avLst/>
          </a:prstGeom>
        </p:spPr>
        <p:txBody>
          <a:bodyPr wrap="square">
            <a:spAutoFit/>
          </a:bodyPr>
          <a:lstStyle/>
          <a:p>
            <a:pPr algn="ctr"/>
            <a:r>
              <a:rPr lang="en-US" sz="2400" dirty="0">
                <a:solidFill>
                  <a:srgbClr val="303336"/>
                </a:solidFill>
                <a:latin typeface="Avenir Roman" panose="02000503020000020003" pitchFamily="2" charset="0"/>
              </a:rPr>
              <a:t>Probably not 100% factually true</a:t>
            </a:r>
            <a:endParaRPr lang="en-US" sz="2400" dirty="0">
              <a:latin typeface="Avenir Roman" panose="02000503020000020003" pitchFamily="2" charset="0"/>
            </a:endParaRPr>
          </a:p>
        </p:txBody>
      </p:sp>
      <p:sp>
        <p:nvSpPr>
          <p:cNvPr id="29" name="Slide Number Placeholder 9">
            <a:extLst>
              <a:ext uri="{FF2B5EF4-FFF2-40B4-BE49-F238E27FC236}">
                <a16:creationId xmlns="" xmlns:a16="http://schemas.microsoft.com/office/drawing/2014/main" id="{CDE3F30B-15DB-104F-84F4-302086884E94}"/>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7</a:t>
            </a:fld>
            <a:endParaRPr lang="en-US" dirty="0"/>
          </a:p>
        </p:txBody>
      </p:sp>
    </p:spTree>
    <p:extLst>
      <p:ext uri="{BB962C8B-B14F-4D97-AF65-F5344CB8AC3E}">
        <p14:creationId xmlns:p14="http://schemas.microsoft.com/office/powerpoint/2010/main" val="6711471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302CFBDD-DD39-7040-BEEC-82A9E02807C7}"/>
              </a:ext>
            </a:extLst>
          </p:cNvPr>
          <p:cNvSpPr/>
          <p:nvPr/>
        </p:nvSpPr>
        <p:spPr>
          <a:xfrm>
            <a:off x="1063718" y="322731"/>
            <a:ext cx="10290081" cy="86906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 xmlns:a16="http://schemas.microsoft.com/office/drawing/2014/main" id="{98B7CA55-066D-DE4F-98F1-19E39CB74039}"/>
              </a:ext>
            </a:extLst>
          </p:cNvPr>
          <p:cNvSpPr/>
          <p:nvPr/>
        </p:nvSpPr>
        <p:spPr>
          <a:xfrm>
            <a:off x="1063719" y="360800"/>
            <a:ext cx="10145120" cy="830997"/>
          </a:xfrm>
          <a:prstGeom prst="rect">
            <a:avLst/>
          </a:prstGeom>
        </p:spPr>
        <p:txBody>
          <a:bodyPr wrap="square" anchor="b">
            <a:spAutoFit/>
          </a:bodyPr>
          <a:lstStyle/>
          <a:p>
            <a:pPr algn="ctr"/>
            <a:r>
              <a:rPr lang="en-US" sz="2400" dirty="0">
                <a:latin typeface="Avenir Roman" panose="02000503020000020003" pitchFamily="2" charset="0"/>
              </a:rPr>
              <a:t>Factual information (such as measurements or statistics) used as a basis for reasoning, discussion, or calculation</a:t>
            </a:r>
            <a:endParaRPr lang="en-US" sz="2400" dirty="0">
              <a:solidFill>
                <a:schemeClr val="tx1">
                  <a:lumMod val="75000"/>
                  <a:lumOff val="25000"/>
                </a:schemeClr>
              </a:solidFill>
              <a:latin typeface="Avenir Roman" panose="02000503020000020003" pitchFamily="2" charset="0"/>
            </a:endParaRPr>
          </a:p>
        </p:txBody>
      </p:sp>
      <p:sp>
        <p:nvSpPr>
          <p:cNvPr id="14" name="Rectangle 13">
            <a:extLst>
              <a:ext uri="{FF2B5EF4-FFF2-40B4-BE49-F238E27FC236}">
                <a16:creationId xmlns="" xmlns:a16="http://schemas.microsoft.com/office/drawing/2014/main" id="{987EE7C0-5528-034A-8399-87BE0A48AA79}"/>
              </a:ext>
            </a:extLst>
          </p:cNvPr>
          <p:cNvSpPr/>
          <p:nvPr/>
        </p:nvSpPr>
        <p:spPr>
          <a:xfrm>
            <a:off x="2400766" y="1711973"/>
            <a:ext cx="8232169" cy="461665"/>
          </a:xfrm>
          <a:prstGeom prst="rect">
            <a:avLst/>
          </a:prstGeom>
        </p:spPr>
        <p:txBody>
          <a:bodyPr wrap="square">
            <a:spAutoFit/>
          </a:bodyPr>
          <a:lstStyle/>
          <a:p>
            <a:r>
              <a:rPr lang="en-US" sz="2400" dirty="0">
                <a:solidFill>
                  <a:srgbClr val="303336"/>
                </a:solidFill>
                <a:latin typeface="Avenir Roman" panose="02000503020000020003" pitchFamily="2" charset="0"/>
              </a:rPr>
              <a:t>Measurements from a thermometer every hour for a year </a:t>
            </a:r>
            <a:endParaRPr lang="en-US" sz="2400" dirty="0">
              <a:latin typeface="Avenir Roman" panose="02000503020000020003" pitchFamily="2" charset="0"/>
            </a:endParaRPr>
          </a:p>
        </p:txBody>
      </p:sp>
      <p:sp>
        <p:nvSpPr>
          <p:cNvPr id="15" name="Rectangle 14">
            <a:extLst>
              <a:ext uri="{FF2B5EF4-FFF2-40B4-BE49-F238E27FC236}">
                <a16:creationId xmlns="" xmlns:a16="http://schemas.microsoft.com/office/drawing/2014/main" id="{5ED6B2E2-B4E4-7F47-A32D-84D06711BC8A}"/>
              </a:ext>
            </a:extLst>
          </p:cNvPr>
          <p:cNvSpPr/>
          <p:nvPr/>
        </p:nvSpPr>
        <p:spPr>
          <a:xfrm>
            <a:off x="488206" y="1711973"/>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1</a:t>
            </a:r>
          </a:p>
        </p:txBody>
      </p:sp>
      <p:sp>
        <p:nvSpPr>
          <p:cNvPr id="16" name="Rectangle 15">
            <a:extLst>
              <a:ext uri="{FF2B5EF4-FFF2-40B4-BE49-F238E27FC236}">
                <a16:creationId xmlns="" xmlns:a16="http://schemas.microsoft.com/office/drawing/2014/main" id="{8FBEEFD6-E43E-1746-A4B9-83AA63377806}"/>
              </a:ext>
            </a:extLst>
          </p:cNvPr>
          <p:cNvSpPr/>
          <p:nvPr/>
        </p:nvSpPr>
        <p:spPr>
          <a:xfrm>
            <a:off x="2400765" y="2875740"/>
            <a:ext cx="8232169" cy="830997"/>
          </a:xfrm>
          <a:prstGeom prst="rect">
            <a:avLst/>
          </a:prstGeom>
        </p:spPr>
        <p:txBody>
          <a:bodyPr wrap="square">
            <a:spAutoFit/>
          </a:bodyPr>
          <a:lstStyle/>
          <a:p>
            <a:r>
              <a:rPr lang="en-US" sz="2400" dirty="0">
                <a:solidFill>
                  <a:srgbClr val="303336"/>
                </a:solidFill>
                <a:latin typeface="Avenir Roman" panose="02000503020000020003" pitchFamily="2" charset="0"/>
              </a:rPr>
              <a:t>Counts from a person who tracks the days that a particular hummingbird visits his birdfeeder across an entire year</a:t>
            </a:r>
            <a:endParaRPr lang="en-US" sz="2400" dirty="0">
              <a:latin typeface="Avenir Roman" panose="02000503020000020003" pitchFamily="2" charset="0"/>
            </a:endParaRPr>
          </a:p>
        </p:txBody>
      </p:sp>
      <p:sp>
        <p:nvSpPr>
          <p:cNvPr id="17" name="Rectangle 16">
            <a:extLst>
              <a:ext uri="{FF2B5EF4-FFF2-40B4-BE49-F238E27FC236}">
                <a16:creationId xmlns="" xmlns:a16="http://schemas.microsoft.com/office/drawing/2014/main" id="{E5AFC14B-9309-C249-93FB-A96663504A1F}"/>
              </a:ext>
            </a:extLst>
          </p:cNvPr>
          <p:cNvSpPr/>
          <p:nvPr/>
        </p:nvSpPr>
        <p:spPr>
          <a:xfrm>
            <a:off x="2400765" y="3944650"/>
            <a:ext cx="3735514" cy="461665"/>
          </a:xfrm>
          <a:prstGeom prst="rect">
            <a:avLst/>
          </a:prstGeom>
        </p:spPr>
        <p:txBody>
          <a:bodyPr wrap="square">
            <a:spAutoFit/>
          </a:bodyPr>
          <a:lstStyle/>
          <a:p>
            <a:r>
              <a:rPr lang="en-US" sz="2400" dirty="0">
                <a:solidFill>
                  <a:srgbClr val="303336"/>
                </a:solidFill>
                <a:latin typeface="Avenir Roman" panose="02000503020000020003" pitchFamily="2" charset="0"/>
              </a:rPr>
              <a:t>Tweets from a politician</a:t>
            </a:r>
            <a:endParaRPr lang="en-US" sz="2400" dirty="0">
              <a:latin typeface="Avenir Roman" panose="02000503020000020003" pitchFamily="2" charset="0"/>
            </a:endParaRPr>
          </a:p>
        </p:txBody>
      </p:sp>
      <p:sp>
        <p:nvSpPr>
          <p:cNvPr id="18" name="Rectangle 17">
            <a:extLst>
              <a:ext uri="{FF2B5EF4-FFF2-40B4-BE49-F238E27FC236}">
                <a16:creationId xmlns="" xmlns:a16="http://schemas.microsoft.com/office/drawing/2014/main" id="{507DF71F-F6DE-274F-A1E5-8A23B8A97E5C}"/>
              </a:ext>
            </a:extLst>
          </p:cNvPr>
          <p:cNvSpPr/>
          <p:nvPr/>
        </p:nvSpPr>
        <p:spPr>
          <a:xfrm>
            <a:off x="2400766" y="5057910"/>
            <a:ext cx="8232168" cy="830997"/>
          </a:xfrm>
          <a:prstGeom prst="rect">
            <a:avLst/>
          </a:prstGeom>
        </p:spPr>
        <p:txBody>
          <a:bodyPr wrap="square">
            <a:spAutoFit/>
          </a:bodyPr>
          <a:lstStyle/>
          <a:p>
            <a:r>
              <a:rPr lang="en-US" sz="2400" dirty="0">
                <a:solidFill>
                  <a:srgbClr val="303336"/>
                </a:solidFill>
                <a:latin typeface="Avenir Roman" panose="02000503020000020003" pitchFamily="2" charset="0"/>
              </a:rPr>
              <a:t>Readouts from a mysterious sensor that was purchased from a local yard sale. </a:t>
            </a:r>
            <a:endParaRPr lang="en-US" sz="2400" dirty="0">
              <a:latin typeface="Avenir Roman" panose="02000503020000020003" pitchFamily="2" charset="0"/>
            </a:endParaRPr>
          </a:p>
        </p:txBody>
      </p:sp>
      <p:sp>
        <p:nvSpPr>
          <p:cNvPr id="19" name="Rectangle 18">
            <a:extLst>
              <a:ext uri="{FF2B5EF4-FFF2-40B4-BE49-F238E27FC236}">
                <a16:creationId xmlns="" xmlns:a16="http://schemas.microsoft.com/office/drawing/2014/main" id="{9BA7BC17-DD7F-7643-9433-F4E7B46C0BF8}"/>
              </a:ext>
            </a:extLst>
          </p:cNvPr>
          <p:cNvSpPr/>
          <p:nvPr/>
        </p:nvSpPr>
        <p:spPr>
          <a:xfrm>
            <a:off x="488206" y="2829574"/>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2</a:t>
            </a:r>
          </a:p>
        </p:txBody>
      </p:sp>
      <p:sp>
        <p:nvSpPr>
          <p:cNvPr id="20" name="Rectangle 19">
            <a:extLst>
              <a:ext uri="{FF2B5EF4-FFF2-40B4-BE49-F238E27FC236}">
                <a16:creationId xmlns="" xmlns:a16="http://schemas.microsoft.com/office/drawing/2014/main" id="{8C06A079-836D-0947-9FFC-E20E2D7DDA74}"/>
              </a:ext>
            </a:extLst>
          </p:cNvPr>
          <p:cNvSpPr/>
          <p:nvPr/>
        </p:nvSpPr>
        <p:spPr>
          <a:xfrm>
            <a:off x="488206" y="3944650"/>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3</a:t>
            </a:r>
          </a:p>
        </p:txBody>
      </p:sp>
      <p:sp>
        <p:nvSpPr>
          <p:cNvPr id="21" name="Rectangle 20">
            <a:extLst>
              <a:ext uri="{FF2B5EF4-FFF2-40B4-BE49-F238E27FC236}">
                <a16:creationId xmlns="" xmlns:a16="http://schemas.microsoft.com/office/drawing/2014/main" id="{5DF1F159-C97E-404F-B740-BD69C21BEEEA}"/>
              </a:ext>
            </a:extLst>
          </p:cNvPr>
          <p:cNvSpPr/>
          <p:nvPr/>
        </p:nvSpPr>
        <p:spPr>
          <a:xfrm>
            <a:off x="488206" y="5057910"/>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Scenario</a:t>
            </a:r>
            <a:r>
              <a:rPr lang="en-US" sz="2400" baseline="-25000" dirty="0">
                <a:solidFill>
                  <a:srgbClr val="0070C0"/>
                </a:solidFill>
                <a:latin typeface="Avenir Roman" panose="02000503020000020003" pitchFamily="2" charset="0"/>
              </a:rPr>
              <a:t>4</a:t>
            </a:r>
          </a:p>
        </p:txBody>
      </p:sp>
      <p:sp>
        <p:nvSpPr>
          <p:cNvPr id="24" name="Rectangular Callout 1">
            <a:extLst>
              <a:ext uri="{FF2B5EF4-FFF2-40B4-BE49-F238E27FC236}">
                <a16:creationId xmlns="" xmlns:a16="http://schemas.microsoft.com/office/drawing/2014/main" id="{996692FF-B089-124D-90B7-096954EEBF3F}"/>
              </a:ext>
            </a:extLst>
          </p:cNvPr>
          <p:cNvSpPr/>
          <p:nvPr/>
        </p:nvSpPr>
        <p:spPr>
          <a:xfrm rot="10800000" flipH="1" flipV="1">
            <a:off x="4998108" y="3857581"/>
            <a:ext cx="5504791" cy="1164672"/>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2419048 w 10519585"/>
              <a:gd name="connsiteY11" fmla="*/ 218477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833760 w 10519585"/>
              <a:gd name="connsiteY9" fmla="*/ 2172078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78639 w 10519585"/>
              <a:gd name="connsiteY9" fmla="*/ 2181519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60933 w 10519585"/>
              <a:gd name="connsiteY9" fmla="*/ 2228722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810065 h 2548105"/>
              <a:gd name="connsiteX14" fmla="*/ 0 w 10519585"/>
              <a:gd name="connsiteY14" fmla="*/ 1267046 h 2548105"/>
              <a:gd name="connsiteX15" fmla="*/ 0 w 10519585"/>
              <a:gd name="connsiteY15" fmla="*/ 1267046 h 2548105"/>
              <a:gd name="connsiteX16" fmla="*/ 0 w 10519585"/>
              <a:gd name="connsiteY16" fmla="*/ 0 h 2548105"/>
              <a:gd name="connsiteX0" fmla="*/ 787289 w 11306874"/>
              <a:gd name="connsiteY0" fmla="*/ 0 h 2548105"/>
              <a:gd name="connsiteX1" fmla="*/ 2540553 w 11306874"/>
              <a:gd name="connsiteY1" fmla="*/ 0 h 2548105"/>
              <a:gd name="connsiteX2" fmla="*/ 2540553 w 11306874"/>
              <a:gd name="connsiteY2" fmla="*/ 0 h 2548105"/>
              <a:gd name="connsiteX3" fmla="*/ 5170449 w 11306874"/>
              <a:gd name="connsiteY3" fmla="*/ 0 h 2548105"/>
              <a:gd name="connsiteX4" fmla="*/ 11306874 w 11306874"/>
              <a:gd name="connsiteY4" fmla="*/ 0 h 2548105"/>
              <a:gd name="connsiteX5" fmla="*/ 11306874 w 11306874"/>
              <a:gd name="connsiteY5" fmla="*/ 1267046 h 2548105"/>
              <a:gd name="connsiteX6" fmla="*/ 11306874 w 11306874"/>
              <a:gd name="connsiteY6" fmla="*/ 1267046 h 2548105"/>
              <a:gd name="connsiteX7" fmla="*/ 11306874 w 11306874"/>
              <a:gd name="connsiteY7" fmla="*/ 1810065 h 2548105"/>
              <a:gd name="connsiteX8" fmla="*/ 11306874 w 11306874"/>
              <a:gd name="connsiteY8" fmla="*/ 2172078 h 2548105"/>
              <a:gd name="connsiteX9" fmla="*/ 2983634 w 11306874"/>
              <a:gd name="connsiteY9" fmla="*/ 2209841 h 2548105"/>
              <a:gd name="connsiteX10" fmla="*/ 2528813 w 11306874"/>
              <a:gd name="connsiteY10" fmla="*/ 2548105 h 2548105"/>
              <a:gd name="connsiteX11" fmla="*/ 2321038 w 11306874"/>
              <a:gd name="connsiteY11" fmla="*/ 2175338 h 2548105"/>
              <a:gd name="connsiteX12" fmla="*/ 787289 w 11306874"/>
              <a:gd name="connsiteY12" fmla="*/ 2172078 h 2548105"/>
              <a:gd name="connsiteX13" fmla="*/ 787289 w 11306874"/>
              <a:gd name="connsiteY13" fmla="*/ 1810065 h 2548105"/>
              <a:gd name="connsiteX14" fmla="*/ 787289 w 11306874"/>
              <a:gd name="connsiteY14" fmla="*/ 1267046 h 2548105"/>
              <a:gd name="connsiteX15" fmla="*/ 787289 w 11306874"/>
              <a:gd name="connsiteY15" fmla="*/ 1267046 h 2548105"/>
              <a:gd name="connsiteX16" fmla="*/ 787289 w 11306874"/>
              <a:gd name="connsiteY16" fmla="*/ 0 h 2548105"/>
              <a:gd name="connsiteX0" fmla="*/ 787289 w 11306874"/>
              <a:gd name="connsiteY0" fmla="*/ 0 h 2548105"/>
              <a:gd name="connsiteX1" fmla="*/ 2540553 w 11306874"/>
              <a:gd name="connsiteY1" fmla="*/ 0 h 2548105"/>
              <a:gd name="connsiteX2" fmla="*/ 2540553 w 11306874"/>
              <a:gd name="connsiteY2" fmla="*/ 0 h 2548105"/>
              <a:gd name="connsiteX3" fmla="*/ 5170449 w 11306874"/>
              <a:gd name="connsiteY3" fmla="*/ 0 h 2548105"/>
              <a:gd name="connsiteX4" fmla="*/ 11306874 w 11306874"/>
              <a:gd name="connsiteY4" fmla="*/ 0 h 2548105"/>
              <a:gd name="connsiteX5" fmla="*/ 11306874 w 11306874"/>
              <a:gd name="connsiteY5" fmla="*/ 1267046 h 2548105"/>
              <a:gd name="connsiteX6" fmla="*/ 11306874 w 11306874"/>
              <a:gd name="connsiteY6" fmla="*/ 1267046 h 2548105"/>
              <a:gd name="connsiteX7" fmla="*/ 11306874 w 11306874"/>
              <a:gd name="connsiteY7" fmla="*/ 1810065 h 2548105"/>
              <a:gd name="connsiteX8" fmla="*/ 11306874 w 11306874"/>
              <a:gd name="connsiteY8" fmla="*/ 2172078 h 2548105"/>
              <a:gd name="connsiteX9" fmla="*/ 2983634 w 11306874"/>
              <a:gd name="connsiteY9" fmla="*/ 2209841 h 2548105"/>
              <a:gd name="connsiteX10" fmla="*/ 2528813 w 11306874"/>
              <a:gd name="connsiteY10" fmla="*/ 2548105 h 2548105"/>
              <a:gd name="connsiteX11" fmla="*/ 2321038 w 11306874"/>
              <a:gd name="connsiteY11" fmla="*/ 2175338 h 2548105"/>
              <a:gd name="connsiteX12" fmla="*/ 787289 w 11306874"/>
              <a:gd name="connsiteY12" fmla="*/ 2172078 h 2548105"/>
              <a:gd name="connsiteX13" fmla="*/ 787289 w 11306874"/>
              <a:gd name="connsiteY13" fmla="*/ 1810065 h 2548105"/>
              <a:gd name="connsiteX14" fmla="*/ 787289 w 11306874"/>
              <a:gd name="connsiteY14" fmla="*/ 1267046 h 2548105"/>
              <a:gd name="connsiteX15" fmla="*/ 787289 w 11306874"/>
              <a:gd name="connsiteY15"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1267046 h 2548105"/>
              <a:gd name="connsiteX14" fmla="*/ 0 w 10519585"/>
              <a:gd name="connsiteY14" fmla="*/ 0 h 2548105"/>
              <a:gd name="connsiteX0" fmla="*/ 0 w 10519585"/>
              <a:gd name="connsiteY0" fmla="*/ 0 h 2548105"/>
              <a:gd name="connsiteX1" fmla="*/ 1753264 w 10519585"/>
              <a:gd name="connsiteY1" fmla="*/ 0 h 2548105"/>
              <a:gd name="connsiteX2" fmla="*/ 1753264 w 10519585"/>
              <a:gd name="connsiteY2" fmla="*/ 0 h 2548105"/>
              <a:gd name="connsiteX3" fmla="*/ 4383160 w 10519585"/>
              <a:gd name="connsiteY3" fmla="*/ 0 h 2548105"/>
              <a:gd name="connsiteX4" fmla="*/ 10519585 w 10519585"/>
              <a:gd name="connsiteY4" fmla="*/ 0 h 2548105"/>
              <a:gd name="connsiteX5" fmla="*/ 10519585 w 10519585"/>
              <a:gd name="connsiteY5" fmla="*/ 1267046 h 2548105"/>
              <a:gd name="connsiteX6" fmla="*/ 10519585 w 10519585"/>
              <a:gd name="connsiteY6" fmla="*/ 1267046 h 2548105"/>
              <a:gd name="connsiteX7" fmla="*/ 10519585 w 10519585"/>
              <a:gd name="connsiteY7" fmla="*/ 1810065 h 2548105"/>
              <a:gd name="connsiteX8" fmla="*/ 10519585 w 10519585"/>
              <a:gd name="connsiteY8" fmla="*/ 2172078 h 2548105"/>
              <a:gd name="connsiteX9" fmla="*/ 2196345 w 10519585"/>
              <a:gd name="connsiteY9" fmla="*/ 2209841 h 2548105"/>
              <a:gd name="connsiteX10" fmla="*/ 1741524 w 10519585"/>
              <a:gd name="connsiteY10" fmla="*/ 2548105 h 2548105"/>
              <a:gd name="connsiteX11" fmla="*/ 1533749 w 10519585"/>
              <a:gd name="connsiteY11" fmla="*/ 2175338 h 2548105"/>
              <a:gd name="connsiteX12" fmla="*/ 0 w 10519585"/>
              <a:gd name="connsiteY12" fmla="*/ 2172078 h 2548105"/>
              <a:gd name="connsiteX13" fmla="*/ 0 w 10519585"/>
              <a:gd name="connsiteY13" fmla="*/ 0 h 2548105"/>
              <a:gd name="connsiteX0" fmla="*/ 0 w 10519585"/>
              <a:gd name="connsiteY0" fmla="*/ 0 h 2548105"/>
              <a:gd name="connsiteX1" fmla="*/ 1753264 w 10519585"/>
              <a:gd name="connsiteY1" fmla="*/ 0 h 2548105"/>
              <a:gd name="connsiteX2" fmla="*/ 4383160 w 10519585"/>
              <a:gd name="connsiteY2" fmla="*/ 0 h 2548105"/>
              <a:gd name="connsiteX3" fmla="*/ 10519585 w 10519585"/>
              <a:gd name="connsiteY3" fmla="*/ 0 h 2548105"/>
              <a:gd name="connsiteX4" fmla="*/ 10519585 w 10519585"/>
              <a:gd name="connsiteY4" fmla="*/ 1267046 h 2548105"/>
              <a:gd name="connsiteX5" fmla="*/ 10519585 w 10519585"/>
              <a:gd name="connsiteY5" fmla="*/ 1267046 h 2548105"/>
              <a:gd name="connsiteX6" fmla="*/ 10519585 w 10519585"/>
              <a:gd name="connsiteY6" fmla="*/ 1810065 h 2548105"/>
              <a:gd name="connsiteX7" fmla="*/ 10519585 w 10519585"/>
              <a:gd name="connsiteY7" fmla="*/ 2172078 h 2548105"/>
              <a:gd name="connsiteX8" fmla="*/ 2196345 w 10519585"/>
              <a:gd name="connsiteY8" fmla="*/ 2209841 h 2548105"/>
              <a:gd name="connsiteX9" fmla="*/ 1741524 w 10519585"/>
              <a:gd name="connsiteY9" fmla="*/ 2548105 h 2548105"/>
              <a:gd name="connsiteX10" fmla="*/ 1533749 w 10519585"/>
              <a:gd name="connsiteY10" fmla="*/ 2175338 h 2548105"/>
              <a:gd name="connsiteX11" fmla="*/ 0 w 10519585"/>
              <a:gd name="connsiteY11" fmla="*/ 2172078 h 2548105"/>
              <a:gd name="connsiteX12" fmla="*/ 0 w 10519585"/>
              <a:gd name="connsiteY12" fmla="*/ 0 h 2548105"/>
              <a:gd name="connsiteX0" fmla="*/ 0 w 10519585"/>
              <a:gd name="connsiteY0" fmla="*/ 0 h 2548105"/>
              <a:gd name="connsiteX1" fmla="*/ 4383160 w 10519585"/>
              <a:gd name="connsiteY1" fmla="*/ 0 h 2548105"/>
              <a:gd name="connsiteX2" fmla="*/ 10519585 w 10519585"/>
              <a:gd name="connsiteY2" fmla="*/ 0 h 2548105"/>
              <a:gd name="connsiteX3" fmla="*/ 10519585 w 10519585"/>
              <a:gd name="connsiteY3" fmla="*/ 1267046 h 2548105"/>
              <a:gd name="connsiteX4" fmla="*/ 10519585 w 10519585"/>
              <a:gd name="connsiteY4" fmla="*/ 1267046 h 2548105"/>
              <a:gd name="connsiteX5" fmla="*/ 10519585 w 10519585"/>
              <a:gd name="connsiteY5" fmla="*/ 1810065 h 2548105"/>
              <a:gd name="connsiteX6" fmla="*/ 10519585 w 10519585"/>
              <a:gd name="connsiteY6" fmla="*/ 2172078 h 2548105"/>
              <a:gd name="connsiteX7" fmla="*/ 2196345 w 10519585"/>
              <a:gd name="connsiteY7" fmla="*/ 2209841 h 2548105"/>
              <a:gd name="connsiteX8" fmla="*/ 1741524 w 10519585"/>
              <a:gd name="connsiteY8" fmla="*/ 2548105 h 2548105"/>
              <a:gd name="connsiteX9" fmla="*/ 1533749 w 10519585"/>
              <a:gd name="connsiteY9" fmla="*/ 2175338 h 2548105"/>
              <a:gd name="connsiteX10" fmla="*/ 0 w 10519585"/>
              <a:gd name="connsiteY10" fmla="*/ 2172078 h 2548105"/>
              <a:gd name="connsiteX11" fmla="*/ 0 w 10519585"/>
              <a:gd name="connsiteY11" fmla="*/ 0 h 2548105"/>
              <a:gd name="connsiteX0" fmla="*/ 0 w 10519585"/>
              <a:gd name="connsiteY0" fmla="*/ 0 h 2548105"/>
              <a:gd name="connsiteX1" fmla="*/ 10519585 w 10519585"/>
              <a:gd name="connsiteY1" fmla="*/ 0 h 2548105"/>
              <a:gd name="connsiteX2" fmla="*/ 10519585 w 10519585"/>
              <a:gd name="connsiteY2" fmla="*/ 1267046 h 2548105"/>
              <a:gd name="connsiteX3" fmla="*/ 10519585 w 10519585"/>
              <a:gd name="connsiteY3" fmla="*/ 1267046 h 2548105"/>
              <a:gd name="connsiteX4" fmla="*/ 10519585 w 10519585"/>
              <a:gd name="connsiteY4" fmla="*/ 1810065 h 2548105"/>
              <a:gd name="connsiteX5" fmla="*/ 10519585 w 10519585"/>
              <a:gd name="connsiteY5" fmla="*/ 2172078 h 2548105"/>
              <a:gd name="connsiteX6" fmla="*/ 2196345 w 10519585"/>
              <a:gd name="connsiteY6" fmla="*/ 2209841 h 2548105"/>
              <a:gd name="connsiteX7" fmla="*/ 1741524 w 10519585"/>
              <a:gd name="connsiteY7" fmla="*/ 2548105 h 2548105"/>
              <a:gd name="connsiteX8" fmla="*/ 1533749 w 10519585"/>
              <a:gd name="connsiteY8" fmla="*/ 2175338 h 2548105"/>
              <a:gd name="connsiteX9" fmla="*/ 0 w 10519585"/>
              <a:gd name="connsiteY9" fmla="*/ 2172078 h 2548105"/>
              <a:gd name="connsiteX10" fmla="*/ 0 w 10519585"/>
              <a:gd name="connsiteY10" fmla="*/ 0 h 2548105"/>
              <a:gd name="connsiteX0" fmla="*/ 0 w 10519585"/>
              <a:gd name="connsiteY0" fmla="*/ 0 h 2548105"/>
              <a:gd name="connsiteX1" fmla="*/ 10519585 w 10519585"/>
              <a:gd name="connsiteY1" fmla="*/ 0 h 2548105"/>
              <a:gd name="connsiteX2" fmla="*/ 10519585 w 10519585"/>
              <a:gd name="connsiteY2" fmla="*/ 1267046 h 2548105"/>
              <a:gd name="connsiteX3" fmla="*/ 10519585 w 10519585"/>
              <a:gd name="connsiteY3" fmla="*/ 1267046 h 2548105"/>
              <a:gd name="connsiteX4" fmla="*/ 10519585 w 10519585"/>
              <a:gd name="connsiteY4" fmla="*/ 1810065 h 2548105"/>
              <a:gd name="connsiteX5" fmla="*/ 10519585 w 10519585"/>
              <a:gd name="connsiteY5" fmla="*/ 2172078 h 2548105"/>
              <a:gd name="connsiteX6" fmla="*/ 2196345 w 10519585"/>
              <a:gd name="connsiteY6" fmla="*/ 2209841 h 2548105"/>
              <a:gd name="connsiteX7" fmla="*/ 1741524 w 10519585"/>
              <a:gd name="connsiteY7" fmla="*/ 2548105 h 2548105"/>
              <a:gd name="connsiteX8" fmla="*/ 1533749 w 10519585"/>
              <a:gd name="connsiteY8" fmla="*/ 2175338 h 2548105"/>
              <a:gd name="connsiteX9" fmla="*/ 0 w 10519585"/>
              <a:gd name="connsiteY9" fmla="*/ 2172078 h 2548105"/>
              <a:gd name="connsiteX10" fmla="*/ 0 w 10519585"/>
              <a:gd name="connsiteY10" fmla="*/ 0 h 254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19585" h="2548105">
                <a:moveTo>
                  <a:pt x="0" y="0"/>
                </a:moveTo>
                <a:lnTo>
                  <a:pt x="10519585" y="0"/>
                </a:lnTo>
                <a:lnTo>
                  <a:pt x="10519585" y="1267046"/>
                </a:lnTo>
                <a:lnTo>
                  <a:pt x="10519585" y="1267046"/>
                </a:lnTo>
                <a:lnTo>
                  <a:pt x="10519585" y="1810065"/>
                </a:lnTo>
                <a:lnTo>
                  <a:pt x="10519585" y="2172078"/>
                </a:lnTo>
                <a:lnTo>
                  <a:pt x="2196345" y="2209841"/>
                </a:lnTo>
                <a:lnTo>
                  <a:pt x="1741524" y="2548105"/>
                </a:lnTo>
                <a:lnTo>
                  <a:pt x="1533749" y="2175338"/>
                </a:lnTo>
                <a:lnTo>
                  <a:pt x="0" y="2172078"/>
                </a:lnTo>
                <a:lnTo>
                  <a:pt x="0" y="0"/>
                </a:lnTo>
                <a:close/>
              </a:path>
            </a:pathLst>
          </a:custGeom>
          <a:solidFill>
            <a:srgbClr val="FFC3C4"/>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 xmlns:a16="http://schemas.microsoft.com/office/drawing/2014/main" id="{E841FF92-E94C-2E44-A9AE-04FA37B5D393}"/>
              </a:ext>
            </a:extLst>
          </p:cNvPr>
          <p:cNvSpPr/>
          <p:nvPr/>
        </p:nvSpPr>
        <p:spPr>
          <a:xfrm>
            <a:off x="5337987" y="3966825"/>
            <a:ext cx="4825031" cy="830997"/>
          </a:xfrm>
          <a:prstGeom prst="rect">
            <a:avLst/>
          </a:prstGeom>
        </p:spPr>
        <p:txBody>
          <a:bodyPr wrap="square">
            <a:spAutoFit/>
          </a:bodyPr>
          <a:lstStyle/>
          <a:p>
            <a:pPr algn="ctr"/>
            <a:r>
              <a:rPr lang="en-US" sz="2400" dirty="0">
                <a:solidFill>
                  <a:srgbClr val="303336"/>
                </a:solidFill>
                <a:latin typeface="Avenir Roman" panose="02000503020000020003" pitchFamily="2" charset="0"/>
              </a:rPr>
              <a:t>Don’t know what it represents. Just numbers. Still data.</a:t>
            </a:r>
            <a:endParaRPr lang="en-US" sz="2400" dirty="0">
              <a:latin typeface="Avenir Roman" panose="02000503020000020003" pitchFamily="2" charset="0"/>
            </a:endParaRPr>
          </a:p>
        </p:txBody>
      </p:sp>
      <p:sp>
        <p:nvSpPr>
          <p:cNvPr id="23" name="Slide Number Placeholder 9">
            <a:extLst>
              <a:ext uri="{FF2B5EF4-FFF2-40B4-BE49-F238E27FC236}">
                <a16:creationId xmlns="" xmlns:a16="http://schemas.microsoft.com/office/drawing/2014/main" id="{2F3B9891-9303-A54F-89F1-DFCF24FE68B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8</a:t>
            </a:fld>
            <a:endParaRPr lang="en-US" dirty="0"/>
          </a:p>
        </p:txBody>
      </p:sp>
    </p:spTree>
    <p:extLst>
      <p:ext uri="{BB962C8B-B14F-4D97-AF65-F5344CB8AC3E}">
        <p14:creationId xmlns:p14="http://schemas.microsoft.com/office/powerpoint/2010/main" val="11777956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987EE7C0-5528-034A-8399-87BE0A48AA79}"/>
              </a:ext>
            </a:extLst>
          </p:cNvPr>
          <p:cNvSpPr/>
          <p:nvPr/>
        </p:nvSpPr>
        <p:spPr>
          <a:xfrm>
            <a:off x="3886667" y="1496073"/>
            <a:ext cx="6603534" cy="830997"/>
          </a:xfrm>
          <a:prstGeom prst="rect">
            <a:avLst/>
          </a:prstGeom>
        </p:spPr>
        <p:txBody>
          <a:bodyPr wrap="square">
            <a:spAutoFit/>
          </a:bodyPr>
          <a:lstStyle/>
          <a:p>
            <a:r>
              <a:rPr lang="en-US" sz="2400" dirty="0">
                <a:solidFill>
                  <a:srgbClr val="303336"/>
                </a:solidFill>
                <a:latin typeface="Avenir Roman" panose="02000503020000020003" pitchFamily="2" charset="0"/>
              </a:rPr>
              <a:t>A single piece of information, which can be treated as an observation</a:t>
            </a:r>
            <a:endParaRPr lang="en-US" sz="2400" dirty="0">
              <a:latin typeface="Avenir Roman" panose="02000503020000020003" pitchFamily="2" charset="0"/>
            </a:endParaRPr>
          </a:p>
        </p:txBody>
      </p:sp>
      <p:sp>
        <p:nvSpPr>
          <p:cNvPr id="15" name="Rectangle 14">
            <a:extLst>
              <a:ext uri="{FF2B5EF4-FFF2-40B4-BE49-F238E27FC236}">
                <a16:creationId xmlns="" xmlns:a16="http://schemas.microsoft.com/office/drawing/2014/main" id="{5ED6B2E2-B4E4-7F47-A32D-84D06711BC8A}"/>
              </a:ext>
            </a:extLst>
          </p:cNvPr>
          <p:cNvSpPr/>
          <p:nvPr/>
        </p:nvSpPr>
        <p:spPr>
          <a:xfrm>
            <a:off x="1974106" y="1496073"/>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Datum</a:t>
            </a:r>
            <a:endParaRPr lang="en-US" sz="2400" baseline="-25000" dirty="0">
              <a:solidFill>
                <a:srgbClr val="0070C0"/>
              </a:solidFill>
              <a:latin typeface="Avenir Roman" panose="02000503020000020003" pitchFamily="2" charset="0"/>
            </a:endParaRPr>
          </a:p>
        </p:txBody>
      </p:sp>
      <p:sp>
        <p:nvSpPr>
          <p:cNvPr id="23" name="Slide Number Placeholder 9">
            <a:extLst>
              <a:ext uri="{FF2B5EF4-FFF2-40B4-BE49-F238E27FC236}">
                <a16:creationId xmlns="" xmlns:a16="http://schemas.microsoft.com/office/drawing/2014/main" id="{3CCFD53B-34D7-D94A-9D6D-E0FF00FD854A}"/>
              </a:ext>
            </a:extLst>
          </p:cNvPr>
          <p:cNvSpPr>
            <a:spLocks noGrp="1"/>
          </p:cNvSpPr>
          <p:nvPr>
            <p:ph type="sldNum" sz="quarter" idx="12"/>
          </p:nvPr>
        </p:nvSpPr>
        <p:spPr>
          <a:xfrm>
            <a:off x="11480800" y="6342385"/>
            <a:ext cx="505820" cy="365125"/>
          </a:xfrm>
        </p:spPr>
        <p:txBody>
          <a:bodyPr/>
          <a:lstStyle/>
          <a:p>
            <a:fld id="{6BCA73C5-4051-2D45-AC51-FD5A1C1C157A}" type="slidenum">
              <a:rPr lang="en-US" smtClean="0"/>
              <a:t>9</a:t>
            </a:fld>
            <a:endParaRPr lang="en-US" dirty="0"/>
          </a:p>
        </p:txBody>
      </p:sp>
      <p:sp>
        <p:nvSpPr>
          <p:cNvPr id="25" name="Rectangle 24">
            <a:extLst>
              <a:ext uri="{FF2B5EF4-FFF2-40B4-BE49-F238E27FC236}">
                <a16:creationId xmlns="" xmlns:a16="http://schemas.microsoft.com/office/drawing/2014/main" id="{45C8B6AA-7375-0F42-8D64-C7DA0A0CDD6E}"/>
              </a:ext>
            </a:extLst>
          </p:cNvPr>
          <p:cNvSpPr/>
          <p:nvPr/>
        </p:nvSpPr>
        <p:spPr>
          <a:xfrm>
            <a:off x="3886667" y="2740673"/>
            <a:ext cx="6603534" cy="461665"/>
          </a:xfrm>
          <a:prstGeom prst="rect">
            <a:avLst/>
          </a:prstGeom>
        </p:spPr>
        <p:txBody>
          <a:bodyPr wrap="square">
            <a:spAutoFit/>
          </a:bodyPr>
          <a:lstStyle/>
          <a:p>
            <a:r>
              <a:rPr lang="en-US" sz="2400" dirty="0">
                <a:solidFill>
                  <a:srgbClr val="303336"/>
                </a:solidFill>
                <a:latin typeface="Avenir Roman" panose="02000503020000020003" pitchFamily="2" charset="0"/>
              </a:rPr>
              <a:t>The plural of datum; multiple observations</a:t>
            </a:r>
            <a:endParaRPr lang="en-US" sz="2400" dirty="0">
              <a:latin typeface="Avenir Roman" panose="02000503020000020003" pitchFamily="2" charset="0"/>
            </a:endParaRPr>
          </a:p>
        </p:txBody>
      </p:sp>
      <p:sp>
        <p:nvSpPr>
          <p:cNvPr id="26" name="Rectangle 25">
            <a:extLst>
              <a:ext uri="{FF2B5EF4-FFF2-40B4-BE49-F238E27FC236}">
                <a16:creationId xmlns="" xmlns:a16="http://schemas.microsoft.com/office/drawing/2014/main" id="{0BF011BC-A388-8249-AE26-83B9A74864EB}"/>
              </a:ext>
            </a:extLst>
          </p:cNvPr>
          <p:cNvSpPr/>
          <p:nvPr/>
        </p:nvSpPr>
        <p:spPr>
          <a:xfrm>
            <a:off x="2590800" y="2740673"/>
            <a:ext cx="992780"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Data</a:t>
            </a:r>
            <a:endParaRPr lang="en-US" sz="2400" baseline="-25000" dirty="0">
              <a:solidFill>
                <a:srgbClr val="0070C0"/>
              </a:solidFill>
              <a:latin typeface="Avenir Roman" panose="02000503020000020003" pitchFamily="2" charset="0"/>
            </a:endParaRPr>
          </a:p>
        </p:txBody>
      </p:sp>
      <p:sp>
        <p:nvSpPr>
          <p:cNvPr id="28" name="Rectangle 27">
            <a:extLst>
              <a:ext uri="{FF2B5EF4-FFF2-40B4-BE49-F238E27FC236}">
                <a16:creationId xmlns="" xmlns:a16="http://schemas.microsoft.com/office/drawing/2014/main" id="{C5F5647E-A695-9B46-8E3E-8E1F19F03C74}"/>
              </a:ext>
            </a:extLst>
          </p:cNvPr>
          <p:cNvSpPr/>
          <p:nvPr/>
        </p:nvSpPr>
        <p:spPr>
          <a:xfrm>
            <a:off x="3886667" y="3985273"/>
            <a:ext cx="6603534" cy="830997"/>
          </a:xfrm>
          <a:prstGeom prst="rect">
            <a:avLst/>
          </a:prstGeom>
        </p:spPr>
        <p:txBody>
          <a:bodyPr wrap="square">
            <a:spAutoFit/>
          </a:bodyPr>
          <a:lstStyle/>
          <a:p>
            <a:r>
              <a:rPr lang="en-US" sz="2400" dirty="0">
                <a:solidFill>
                  <a:srgbClr val="303336"/>
                </a:solidFill>
                <a:latin typeface="Avenir Roman" panose="02000503020000020003" pitchFamily="2" charset="0"/>
              </a:rPr>
              <a:t>A homogenous collection of data (each datum must have the same focus)</a:t>
            </a:r>
            <a:endParaRPr lang="en-US" sz="2400" dirty="0">
              <a:latin typeface="Avenir Roman" panose="02000503020000020003" pitchFamily="2" charset="0"/>
            </a:endParaRPr>
          </a:p>
        </p:txBody>
      </p:sp>
      <p:sp>
        <p:nvSpPr>
          <p:cNvPr id="29" name="Rectangle 28">
            <a:extLst>
              <a:ext uri="{FF2B5EF4-FFF2-40B4-BE49-F238E27FC236}">
                <a16:creationId xmlns="" xmlns:a16="http://schemas.microsoft.com/office/drawing/2014/main" id="{DDD86892-E83B-D746-9EE9-7303C9396612}"/>
              </a:ext>
            </a:extLst>
          </p:cNvPr>
          <p:cNvSpPr/>
          <p:nvPr/>
        </p:nvSpPr>
        <p:spPr>
          <a:xfrm>
            <a:off x="1974106" y="3985273"/>
            <a:ext cx="1609474" cy="461665"/>
          </a:xfrm>
          <a:prstGeom prst="rect">
            <a:avLst/>
          </a:prstGeom>
        </p:spPr>
        <p:txBody>
          <a:bodyPr wrap="square" anchor="b">
            <a:spAutoFit/>
          </a:bodyPr>
          <a:lstStyle/>
          <a:p>
            <a:pPr algn="r"/>
            <a:r>
              <a:rPr lang="en-US" sz="2400" dirty="0">
                <a:solidFill>
                  <a:srgbClr val="0070C0"/>
                </a:solidFill>
                <a:latin typeface="Avenir Roman" panose="02000503020000020003" pitchFamily="2" charset="0"/>
              </a:rPr>
              <a:t>Dataset</a:t>
            </a:r>
            <a:endParaRPr lang="en-US" sz="2400" baseline="-25000" dirty="0">
              <a:solidFill>
                <a:srgbClr val="0070C0"/>
              </a:solidFill>
              <a:latin typeface="Avenir Roman" panose="02000503020000020003" pitchFamily="2" charset="0"/>
            </a:endParaRPr>
          </a:p>
        </p:txBody>
      </p:sp>
      <p:sp>
        <p:nvSpPr>
          <p:cNvPr id="11" name="Rectangle 10">
            <a:extLst>
              <a:ext uri="{FF2B5EF4-FFF2-40B4-BE49-F238E27FC236}">
                <a16:creationId xmlns="" xmlns:a16="http://schemas.microsoft.com/office/drawing/2014/main" id="{FFCC5E18-FAE1-7E4C-B10E-6E46CB23A602}"/>
              </a:ext>
            </a:extLst>
          </p:cNvPr>
          <p:cNvSpPr/>
          <p:nvPr/>
        </p:nvSpPr>
        <p:spPr>
          <a:xfrm>
            <a:off x="0" y="0"/>
            <a:ext cx="12192000" cy="567507"/>
          </a:xfrm>
          <a:prstGeom prst="rect">
            <a:avLst/>
          </a:prstGeom>
          <a:solidFill>
            <a:srgbClr val="C000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 name="Rectangle 11">
            <a:extLst>
              <a:ext uri="{FF2B5EF4-FFF2-40B4-BE49-F238E27FC236}">
                <a16:creationId xmlns="" xmlns:a16="http://schemas.microsoft.com/office/drawing/2014/main" id="{267F9C89-A8E6-194D-9E79-CAC8B0FA6832}"/>
              </a:ext>
            </a:extLst>
          </p:cNvPr>
          <p:cNvSpPr/>
          <p:nvPr/>
        </p:nvSpPr>
        <p:spPr>
          <a:xfrm>
            <a:off x="1943333" y="52920"/>
            <a:ext cx="8305333" cy="461665"/>
          </a:xfrm>
          <a:prstGeom prst="rect">
            <a:avLst/>
          </a:prstGeom>
        </p:spPr>
        <p:txBody>
          <a:bodyPr wrap="square">
            <a:spAutoFit/>
          </a:bodyPr>
          <a:lstStyle/>
          <a:p>
            <a:pPr algn="ctr"/>
            <a:r>
              <a:rPr lang="en-US" sz="2400" dirty="0">
                <a:solidFill>
                  <a:schemeClr val="bg1">
                    <a:lumMod val="95000"/>
                  </a:schemeClr>
                </a:solidFill>
                <a:latin typeface="Avenir Roman" panose="02000503020000020003" pitchFamily="2" charset="0"/>
              </a:rPr>
              <a:t>What is data?</a:t>
            </a:r>
          </a:p>
        </p:txBody>
      </p:sp>
    </p:spTree>
    <p:extLst>
      <p:ext uri="{BB962C8B-B14F-4D97-AF65-F5344CB8AC3E}">
        <p14:creationId xmlns:p14="http://schemas.microsoft.com/office/powerpoint/2010/main" val="2565620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8324</TotalTime>
  <Words>2545</Words>
  <Application>Microsoft Office PowerPoint</Application>
  <PresentationFormat>Widescreen</PresentationFormat>
  <Paragraphs>408</Paragraphs>
  <Slides>52</Slides>
  <Notes>47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52</vt:i4>
      </vt:variant>
    </vt:vector>
  </HeadingPairs>
  <TitlesOfParts>
    <vt:vector size="64" baseType="lpstr">
      <vt:lpstr>ＭＳ Ｐゴシック</vt:lpstr>
      <vt:lpstr>Arial</vt:lpstr>
      <vt:lpstr>Avenir Medium</vt:lpstr>
      <vt:lpstr>Avenir Next</vt:lpstr>
      <vt:lpstr>Avenir Roman</vt:lpstr>
      <vt:lpstr>Calibri</vt:lpstr>
      <vt:lpstr>Calibri Light</vt:lpstr>
      <vt:lpstr>Courier</vt:lpstr>
      <vt:lpstr>Courier New</vt:lpstr>
      <vt:lpstr>Karla</vt:lpstr>
      <vt:lpstr>Times New Roman</vt:lpstr>
      <vt:lpstr>Office Theme</vt:lpstr>
      <vt:lpstr>Lecture 2: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regular expressions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Regular Expressions</vt:lpstr>
      <vt:lpstr>Python’s Regular Expression Syntax</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Roadmap:</dc:title>
  <dc:creator>Microsoft Office User</dc:creator>
  <cp:lastModifiedBy>lenovo</cp:lastModifiedBy>
  <cp:revision>378</cp:revision>
  <cp:lastPrinted>2020-09-04T18:43:28Z</cp:lastPrinted>
  <dcterms:created xsi:type="dcterms:W3CDTF">2020-02-22T17:06:58Z</dcterms:created>
  <dcterms:modified xsi:type="dcterms:W3CDTF">2023-09-28T06:30:12Z</dcterms:modified>
</cp:coreProperties>
</file>